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74" r:id="rId4"/>
  </p:sldMasterIdLst>
  <p:notesMasterIdLst>
    <p:notesMasterId r:id="rId26"/>
  </p:notesMasterIdLst>
  <p:handoutMasterIdLst>
    <p:handoutMasterId r:id="rId27"/>
  </p:handoutMasterIdLst>
  <p:sldIdLst>
    <p:sldId id="262" r:id="rId5"/>
    <p:sldId id="1262" r:id="rId6"/>
    <p:sldId id="1137" r:id="rId7"/>
    <p:sldId id="1263" r:id="rId8"/>
    <p:sldId id="270" r:id="rId9"/>
    <p:sldId id="1128" r:id="rId10"/>
    <p:sldId id="1109" r:id="rId11"/>
    <p:sldId id="1133" r:id="rId12"/>
    <p:sldId id="1264" r:id="rId13"/>
    <p:sldId id="1265" r:id="rId14"/>
    <p:sldId id="1274" r:id="rId15"/>
    <p:sldId id="1171" r:id="rId16"/>
    <p:sldId id="1273" r:id="rId17"/>
    <p:sldId id="286" r:id="rId18"/>
    <p:sldId id="1268" r:id="rId19"/>
    <p:sldId id="1269" r:id="rId20"/>
    <p:sldId id="268" r:id="rId21"/>
    <p:sldId id="429" r:id="rId22"/>
    <p:sldId id="1270" r:id="rId23"/>
    <p:sldId id="1271" r:id="rId24"/>
    <p:sldId id="259" r:id="rId25"/>
  </p:sldIdLst>
  <p:sldSz cx="12192000" cy="6858000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6" userDrawn="1">
          <p15:clr>
            <a:srgbClr val="A4A3A4"/>
          </p15:clr>
        </p15:guide>
        <p15:guide id="2" pos="5312" userDrawn="1">
          <p15:clr>
            <a:srgbClr val="A4A3A4"/>
          </p15:clr>
        </p15:guide>
        <p15:guide id="3" pos="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CBDB"/>
    <a:srgbClr val="E0F4F8"/>
    <a:srgbClr val="9DC8D9"/>
    <a:srgbClr val="007FB6"/>
    <a:srgbClr val="FFFFFF"/>
    <a:srgbClr val="00BDE3"/>
    <a:srgbClr val="009DBE"/>
    <a:srgbClr val="D6F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59" autoAdjust="0"/>
    <p:restoredTop sz="81508" autoAdjust="0"/>
  </p:normalViewPr>
  <p:slideViewPr>
    <p:cSldViewPr>
      <p:cViewPr varScale="1">
        <p:scale>
          <a:sx n="92" d="100"/>
          <a:sy n="92" d="100"/>
        </p:scale>
        <p:origin x="1158" y="66"/>
      </p:cViewPr>
      <p:guideLst>
        <p:guide orient="horz" pos="1776"/>
        <p:guide pos="5312"/>
        <p:guide pos="448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22"/>
    </p:cViewPr>
  </p:sorterViewPr>
  <p:notesViewPr>
    <p:cSldViewPr>
      <p:cViewPr varScale="1">
        <p:scale>
          <a:sx n="65" d="100"/>
          <a:sy n="65" d="100"/>
        </p:scale>
        <p:origin x="-1920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54AF04-3585-479F-9455-7E4A20972AB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F85F818-868F-446F-998A-328E5E6192DC}">
      <dgm:prSet phldrT="[Text]" custT="1"/>
      <dgm:spPr/>
      <dgm:t>
        <a:bodyPr/>
        <a:lstStyle/>
        <a:p>
          <a:r>
            <a:rPr lang="de-DE" sz="4000" b="1" dirty="0"/>
            <a:t>P</a:t>
          </a:r>
        </a:p>
      </dgm:t>
    </dgm:pt>
    <dgm:pt modelId="{F7344159-EE2E-4528-88FC-D73A88D4E104}" type="parTrans" cxnId="{3E447031-0F39-46C8-97DA-AE815CF5D813}">
      <dgm:prSet/>
      <dgm:spPr/>
      <dgm:t>
        <a:bodyPr/>
        <a:lstStyle/>
        <a:p>
          <a:endParaRPr lang="de-DE"/>
        </a:p>
      </dgm:t>
    </dgm:pt>
    <dgm:pt modelId="{E893474A-7EE1-45F6-9BDB-D98EC2586D34}" type="sibTrans" cxnId="{3E447031-0F39-46C8-97DA-AE815CF5D813}">
      <dgm:prSet/>
      <dgm:spPr/>
      <dgm:t>
        <a:bodyPr/>
        <a:lstStyle/>
        <a:p>
          <a:endParaRPr lang="de-DE"/>
        </a:p>
      </dgm:t>
    </dgm:pt>
    <dgm:pt modelId="{F2C48668-BD68-45C9-B33F-3372DDE3E041}">
      <dgm:prSet phldrT="[Text]"/>
      <dgm:spPr/>
      <dgm:t>
        <a:bodyPr/>
        <a:lstStyle/>
        <a:p>
          <a:pPr algn="ctr">
            <a:buNone/>
          </a:pPr>
          <a:r>
            <a:rPr lang="de-DE" dirty="0"/>
            <a:t>Population</a:t>
          </a:r>
        </a:p>
      </dgm:t>
    </dgm:pt>
    <dgm:pt modelId="{7D4E46D5-AD88-4B78-949F-F7691F2C71C2}" type="parTrans" cxnId="{C822A371-E8BB-425A-B0BE-D2ABED46CB15}">
      <dgm:prSet/>
      <dgm:spPr/>
      <dgm:t>
        <a:bodyPr/>
        <a:lstStyle/>
        <a:p>
          <a:endParaRPr lang="de-DE"/>
        </a:p>
      </dgm:t>
    </dgm:pt>
    <dgm:pt modelId="{0FE39098-3F4E-4B26-8A46-B6F106F2A03F}" type="sibTrans" cxnId="{C822A371-E8BB-425A-B0BE-D2ABED46CB15}">
      <dgm:prSet/>
      <dgm:spPr/>
      <dgm:t>
        <a:bodyPr/>
        <a:lstStyle/>
        <a:p>
          <a:endParaRPr lang="de-DE"/>
        </a:p>
      </dgm:t>
    </dgm:pt>
    <dgm:pt modelId="{485BD30D-BD15-4384-AD7A-6FED7F5C8082}">
      <dgm:prSet phldrT="[Text]" custT="1"/>
      <dgm:spPr/>
      <dgm:t>
        <a:bodyPr/>
        <a:lstStyle/>
        <a:p>
          <a:r>
            <a:rPr lang="de-DE" sz="4000" b="1" dirty="0"/>
            <a:t>I</a:t>
          </a:r>
        </a:p>
      </dgm:t>
    </dgm:pt>
    <dgm:pt modelId="{8D5EDC4D-81CD-4C97-971A-97F4305B171E}" type="parTrans" cxnId="{961EC2BA-38DE-49C2-9F72-5188CC04943E}">
      <dgm:prSet/>
      <dgm:spPr/>
      <dgm:t>
        <a:bodyPr/>
        <a:lstStyle/>
        <a:p>
          <a:endParaRPr lang="de-DE"/>
        </a:p>
      </dgm:t>
    </dgm:pt>
    <dgm:pt modelId="{A9D5C3EE-AA73-4614-807A-5CA8EE3FD6C3}" type="sibTrans" cxnId="{961EC2BA-38DE-49C2-9F72-5188CC04943E}">
      <dgm:prSet/>
      <dgm:spPr/>
      <dgm:t>
        <a:bodyPr/>
        <a:lstStyle/>
        <a:p>
          <a:endParaRPr lang="de-DE"/>
        </a:p>
      </dgm:t>
    </dgm:pt>
    <dgm:pt modelId="{2FAD7E7E-13CD-401F-8F3E-35B4C236B333}">
      <dgm:prSet phldrT="[Text]"/>
      <dgm:spPr/>
      <dgm:t>
        <a:bodyPr/>
        <a:lstStyle/>
        <a:p>
          <a:pPr algn="ctr">
            <a:buNone/>
          </a:pPr>
          <a:r>
            <a:rPr lang="de-DE" dirty="0"/>
            <a:t>Intervention</a:t>
          </a:r>
        </a:p>
      </dgm:t>
    </dgm:pt>
    <dgm:pt modelId="{226B6B33-46B8-4DDE-BECC-058D19CF2323}" type="parTrans" cxnId="{8089C120-7D3D-429E-A61D-C60288373798}">
      <dgm:prSet/>
      <dgm:spPr/>
      <dgm:t>
        <a:bodyPr/>
        <a:lstStyle/>
        <a:p>
          <a:endParaRPr lang="de-DE"/>
        </a:p>
      </dgm:t>
    </dgm:pt>
    <dgm:pt modelId="{27AADBA1-250E-4287-A9DD-3E1C17679617}" type="sibTrans" cxnId="{8089C120-7D3D-429E-A61D-C60288373798}">
      <dgm:prSet/>
      <dgm:spPr/>
      <dgm:t>
        <a:bodyPr/>
        <a:lstStyle/>
        <a:p>
          <a:endParaRPr lang="de-DE"/>
        </a:p>
      </dgm:t>
    </dgm:pt>
    <dgm:pt modelId="{099CF7EC-2A5C-4E93-ACAF-1BAE31BAEAA9}">
      <dgm:prSet phldrT="[Text]" custT="1"/>
      <dgm:spPr/>
      <dgm:t>
        <a:bodyPr/>
        <a:lstStyle/>
        <a:p>
          <a:r>
            <a:rPr lang="de-DE" sz="4000" b="1" dirty="0"/>
            <a:t>C</a:t>
          </a:r>
        </a:p>
      </dgm:t>
    </dgm:pt>
    <dgm:pt modelId="{F1D058B9-D1F2-4AA4-9581-1FC32F0B0C0D}" type="parTrans" cxnId="{4587E423-64F3-40FB-B3FD-BA2AD97FA542}">
      <dgm:prSet/>
      <dgm:spPr/>
      <dgm:t>
        <a:bodyPr/>
        <a:lstStyle/>
        <a:p>
          <a:endParaRPr lang="de-DE"/>
        </a:p>
      </dgm:t>
    </dgm:pt>
    <dgm:pt modelId="{DD618FC4-17A1-47FC-A13B-6B99D8C62781}" type="sibTrans" cxnId="{4587E423-64F3-40FB-B3FD-BA2AD97FA542}">
      <dgm:prSet/>
      <dgm:spPr/>
      <dgm:t>
        <a:bodyPr/>
        <a:lstStyle/>
        <a:p>
          <a:endParaRPr lang="de-DE"/>
        </a:p>
      </dgm:t>
    </dgm:pt>
    <dgm:pt modelId="{D4292FE9-C837-4D4C-9EB0-413A316CA003}">
      <dgm:prSet phldrT="[Text]"/>
      <dgm:spPr/>
      <dgm:t>
        <a:bodyPr/>
        <a:lstStyle/>
        <a:p>
          <a:pPr algn="ctr">
            <a:buNone/>
          </a:pPr>
          <a:r>
            <a:rPr lang="de-DE" dirty="0"/>
            <a:t>Outcomes</a:t>
          </a:r>
        </a:p>
      </dgm:t>
    </dgm:pt>
    <dgm:pt modelId="{D8A173EC-8B9B-420F-9C87-B887C436C98A}" type="parTrans" cxnId="{AB152E0E-DFC7-47D8-B287-98D344E6A93B}">
      <dgm:prSet/>
      <dgm:spPr/>
      <dgm:t>
        <a:bodyPr/>
        <a:lstStyle/>
        <a:p>
          <a:endParaRPr lang="de-DE"/>
        </a:p>
      </dgm:t>
    </dgm:pt>
    <dgm:pt modelId="{B6852A59-1398-4672-B42D-D91FA523577E}" type="sibTrans" cxnId="{AB152E0E-DFC7-47D8-B287-98D344E6A93B}">
      <dgm:prSet/>
      <dgm:spPr/>
      <dgm:t>
        <a:bodyPr/>
        <a:lstStyle/>
        <a:p>
          <a:endParaRPr lang="de-DE"/>
        </a:p>
      </dgm:t>
    </dgm:pt>
    <dgm:pt modelId="{6804CAE5-325B-499C-BCF8-F72BFB79B7F1}">
      <dgm:prSet phldrT="[Text]" custT="1"/>
      <dgm:spPr/>
      <dgm:t>
        <a:bodyPr/>
        <a:lstStyle/>
        <a:p>
          <a:r>
            <a:rPr lang="de-DE" sz="4000" b="1" dirty="0"/>
            <a:t>O</a:t>
          </a:r>
        </a:p>
      </dgm:t>
    </dgm:pt>
    <dgm:pt modelId="{034EB589-EAF2-4AF3-965D-59A5A0003B0F}" type="parTrans" cxnId="{0214F27C-E61C-4FA7-A6FA-F3D7DA0990E7}">
      <dgm:prSet/>
      <dgm:spPr/>
      <dgm:t>
        <a:bodyPr/>
        <a:lstStyle/>
        <a:p>
          <a:endParaRPr lang="de-DE"/>
        </a:p>
      </dgm:t>
    </dgm:pt>
    <dgm:pt modelId="{E51B1540-A2FE-4FC7-9752-E5FAD8C8DF26}" type="sibTrans" cxnId="{0214F27C-E61C-4FA7-A6FA-F3D7DA0990E7}">
      <dgm:prSet/>
      <dgm:spPr/>
      <dgm:t>
        <a:bodyPr/>
        <a:lstStyle/>
        <a:p>
          <a:endParaRPr lang="de-DE"/>
        </a:p>
      </dgm:t>
    </dgm:pt>
    <dgm:pt modelId="{78BB4025-3627-42CA-B180-124877152E2D}">
      <dgm:prSet phldrT="[Text]"/>
      <dgm:spPr/>
      <dgm:t>
        <a:bodyPr/>
        <a:lstStyle/>
        <a:p>
          <a:pPr algn="ctr">
            <a:buNone/>
          </a:pPr>
          <a:r>
            <a:rPr lang="de-DE" dirty="0" err="1"/>
            <a:t>Comparator</a:t>
          </a:r>
          <a:endParaRPr lang="de-DE" dirty="0"/>
        </a:p>
      </dgm:t>
    </dgm:pt>
    <dgm:pt modelId="{5A3B1973-F1AC-41BB-9DC3-8F55B17A79DB}" type="parTrans" cxnId="{51CDC726-B91E-44E5-B1CF-96AF0EE133E6}">
      <dgm:prSet/>
      <dgm:spPr/>
      <dgm:t>
        <a:bodyPr/>
        <a:lstStyle/>
        <a:p>
          <a:endParaRPr lang="de-DE"/>
        </a:p>
      </dgm:t>
    </dgm:pt>
    <dgm:pt modelId="{A0E626C3-A89D-4808-A4D0-0664F85BCAEB}" type="sibTrans" cxnId="{51CDC726-B91E-44E5-B1CF-96AF0EE133E6}">
      <dgm:prSet/>
      <dgm:spPr/>
      <dgm:t>
        <a:bodyPr/>
        <a:lstStyle/>
        <a:p>
          <a:endParaRPr lang="de-DE"/>
        </a:p>
      </dgm:t>
    </dgm:pt>
    <dgm:pt modelId="{2615EC44-DFD0-4218-A61D-49735106F759}" type="pres">
      <dgm:prSet presAssocID="{5A54AF04-3585-479F-9455-7E4A20972AB8}" presName="Name0" presStyleCnt="0">
        <dgm:presLayoutVars>
          <dgm:dir/>
          <dgm:animLvl val="lvl"/>
          <dgm:resizeHandles val="exact"/>
        </dgm:presLayoutVars>
      </dgm:prSet>
      <dgm:spPr/>
    </dgm:pt>
    <dgm:pt modelId="{379380C9-AC60-4C53-A739-169232ED2CF8}" type="pres">
      <dgm:prSet presAssocID="{EF85F818-868F-446F-998A-328E5E6192DC}" presName="composite" presStyleCnt="0"/>
      <dgm:spPr/>
    </dgm:pt>
    <dgm:pt modelId="{2A68DAA0-5F03-4FA4-831D-359A810C53A2}" type="pres">
      <dgm:prSet presAssocID="{EF85F818-868F-446F-998A-328E5E6192DC}" presName="parTx" presStyleLbl="alignNode1" presStyleIdx="0" presStyleCnt="4" custLinFactNeighborX="-2368" custLinFactNeighborY="1236">
        <dgm:presLayoutVars>
          <dgm:chMax val="0"/>
          <dgm:chPref val="0"/>
          <dgm:bulletEnabled val="1"/>
        </dgm:presLayoutVars>
      </dgm:prSet>
      <dgm:spPr/>
    </dgm:pt>
    <dgm:pt modelId="{03086920-C9A0-425B-9709-6F3E3B8D7EBF}" type="pres">
      <dgm:prSet presAssocID="{EF85F818-868F-446F-998A-328E5E6192DC}" presName="desTx" presStyleLbl="alignAccFollowNode1" presStyleIdx="0" presStyleCnt="4">
        <dgm:presLayoutVars>
          <dgm:bulletEnabled val="1"/>
        </dgm:presLayoutVars>
      </dgm:prSet>
      <dgm:spPr/>
    </dgm:pt>
    <dgm:pt modelId="{CFA73637-16D0-4508-885D-A29DA71B7350}" type="pres">
      <dgm:prSet presAssocID="{E893474A-7EE1-45F6-9BDB-D98EC2586D34}" presName="space" presStyleCnt="0"/>
      <dgm:spPr/>
    </dgm:pt>
    <dgm:pt modelId="{21DD2C4A-C67A-4E16-BE38-5960B6D8F9D3}" type="pres">
      <dgm:prSet presAssocID="{485BD30D-BD15-4384-AD7A-6FED7F5C8082}" presName="composite" presStyleCnt="0"/>
      <dgm:spPr/>
    </dgm:pt>
    <dgm:pt modelId="{38798B59-4B2E-4FA8-9441-6238B2A5534D}" type="pres">
      <dgm:prSet presAssocID="{485BD30D-BD15-4384-AD7A-6FED7F5C8082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069749DD-F01F-4534-B05C-D1C570FBD5D4}" type="pres">
      <dgm:prSet presAssocID="{485BD30D-BD15-4384-AD7A-6FED7F5C8082}" presName="desTx" presStyleLbl="alignAccFollowNode1" presStyleIdx="1" presStyleCnt="4">
        <dgm:presLayoutVars>
          <dgm:bulletEnabled val="1"/>
        </dgm:presLayoutVars>
      </dgm:prSet>
      <dgm:spPr/>
    </dgm:pt>
    <dgm:pt modelId="{02F88FAD-18CD-4458-AA14-8B03D19B75F8}" type="pres">
      <dgm:prSet presAssocID="{A9D5C3EE-AA73-4614-807A-5CA8EE3FD6C3}" presName="space" presStyleCnt="0"/>
      <dgm:spPr/>
    </dgm:pt>
    <dgm:pt modelId="{5B50E9EC-7714-44BF-A530-88593A7E86C1}" type="pres">
      <dgm:prSet presAssocID="{099CF7EC-2A5C-4E93-ACAF-1BAE31BAEAA9}" presName="composite" presStyleCnt="0"/>
      <dgm:spPr/>
    </dgm:pt>
    <dgm:pt modelId="{B2872744-01DF-4D52-A2FF-C89984B554EC}" type="pres">
      <dgm:prSet presAssocID="{099CF7EC-2A5C-4E93-ACAF-1BAE31BAEAA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5592929E-DBAE-4EB5-A240-63A25B781939}" type="pres">
      <dgm:prSet presAssocID="{099CF7EC-2A5C-4E93-ACAF-1BAE31BAEAA9}" presName="desTx" presStyleLbl="alignAccFollowNode1" presStyleIdx="2" presStyleCnt="4">
        <dgm:presLayoutVars>
          <dgm:bulletEnabled val="1"/>
        </dgm:presLayoutVars>
      </dgm:prSet>
      <dgm:spPr/>
    </dgm:pt>
    <dgm:pt modelId="{AD8C6530-7C5A-4C1F-8C4D-A1B07523BD9A}" type="pres">
      <dgm:prSet presAssocID="{DD618FC4-17A1-47FC-A13B-6B99D8C62781}" presName="space" presStyleCnt="0"/>
      <dgm:spPr/>
    </dgm:pt>
    <dgm:pt modelId="{8B8127F1-A853-4436-A443-4AB6DBC1C766}" type="pres">
      <dgm:prSet presAssocID="{6804CAE5-325B-499C-BCF8-F72BFB79B7F1}" presName="composite" presStyleCnt="0"/>
      <dgm:spPr/>
    </dgm:pt>
    <dgm:pt modelId="{9715EE78-B7CE-46F4-9431-BCD66E1FEB82}" type="pres">
      <dgm:prSet presAssocID="{6804CAE5-325B-499C-BCF8-F72BFB79B7F1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8396A5EE-4F48-4778-82A0-1F9D0552BF64}" type="pres">
      <dgm:prSet presAssocID="{6804CAE5-325B-499C-BCF8-F72BFB79B7F1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AB152E0E-DFC7-47D8-B287-98D344E6A93B}" srcId="{6804CAE5-325B-499C-BCF8-F72BFB79B7F1}" destId="{D4292FE9-C837-4D4C-9EB0-413A316CA003}" srcOrd="0" destOrd="0" parTransId="{D8A173EC-8B9B-420F-9C87-B887C436C98A}" sibTransId="{B6852A59-1398-4672-B42D-D91FA523577E}"/>
    <dgm:cxn modelId="{8089C120-7D3D-429E-A61D-C60288373798}" srcId="{485BD30D-BD15-4384-AD7A-6FED7F5C8082}" destId="{2FAD7E7E-13CD-401F-8F3E-35B4C236B333}" srcOrd="0" destOrd="0" parTransId="{226B6B33-46B8-4DDE-BECC-058D19CF2323}" sibTransId="{27AADBA1-250E-4287-A9DD-3E1C17679617}"/>
    <dgm:cxn modelId="{4587E423-64F3-40FB-B3FD-BA2AD97FA542}" srcId="{5A54AF04-3585-479F-9455-7E4A20972AB8}" destId="{099CF7EC-2A5C-4E93-ACAF-1BAE31BAEAA9}" srcOrd="2" destOrd="0" parTransId="{F1D058B9-D1F2-4AA4-9581-1FC32F0B0C0D}" sibTransId="{DD618FC4-17A1-47FC-A13B-6B99D8C62781}"/>
    <dgm:cxn modelId="{9F8CB925-9CA7-42BF-A25E-F11321B0A18B}" type="presOf" srcId="{78BB4025-3627-42CA-B180-124877152E2D}" destId="{5592929E-DBAE-4EB5-A240-63A25B781939}" srcOrd="0" destOrd="0" presId="urn:microsoft.com/office/officeart/2005/8/layout/hList1"/>
    <dgm:cxn modelId="{51CDC726-B91E-44E5-B1CF-96AF0EE133E6}" srcId="{099CF7EC-2A5C-4E93-ACAF-1BAE31BAEAA9}" destId="{78BB4025-3627-42CA-B180-124877152E2D}" srcOrd="0" destOrd="0" parTransId="{5A3B1973-F1AC-41BB-9DC3-8F55B17A79DB}" sibTransId="{A0E626C3-A89D-4808-A4D0-0664F85BCAEB}"/>
    <dgm:cxn modelId="{3E447031-0F39-46C8-97DA-AE815CF5D813}" srcId="{5A54AF04-3585-479F-9455-7E4A20972AB8}" destId="{EF85F818-868F-446F-998A-328E5E6192DC}" srcOrd="0" destOrd="0" parTransId="{F7344159-EE2E-4528-88FC-D73A88D4E104}" sibTransId="{E893474A-7EE1-45F6-9BDB-D98EC2586D34}"/>
    <dgm:cxn modelId="{ABAAF33C-6357-479C-89BB-755B2A5E5B84}" type="presOf" srcId="{D4292FE9-C837-4D4C-9EB0-413A316CA003}" destId="{8396A5EE-4F48-4778-82A0-1F9D0552BF64}" srcOrd="0" destOrd="0" presId="urn:microsoft.com/office/officeart/2005/8/layout/hList1"/>
    <dgm:cxn modelId="{B800F35C-E84C-4747-B09A-2EC0A0170B83}" type="presOf" srcId="{485BD30D-BD15-4384-AD7A-6FED7F5C8082}" destId="{38798B59-4B2E-4FA8-9441-6238B2A5534D}" srcOrd="0" destOrd="0" presId="urn:microsoft.com/office/officeart/2005/8/layout/hList1"/>
    <dgm:cxn modelId="{82C9BF6C-23F2-4DA1-AF53-5039AA02E84D}" type="presOf" srcId="{6804CAE5-325B-499C-BCF8-F72BFB79B7F1}" destId="{9715EE78-B7CE-46F4-9431-BCD66E1FEB82}" srcOrd="0" destOrd="0" presId="urn:microsoft.com/office/officeart/2005/8/layout/hList1"/>
    <dgm:cxn modelId="{C822A371-E8BB-425A-B0BE-D2ABED46CB15}" srcId="{EF85F818-868F-446F-998A-328E5E6192DC}" destId="{F2C48668-BD68-45C9-B33F-3372DDE3E041}" srcOrd="0" destOrd="0" parTransId="{7D4E46D5-AD88-4B78-949F-F7691F2C71C2}" sibTransId="{0FE39098-3F4E-4B26-8A46-B6F106F2A03F}"/>
    <dgm:cxn modelId="{0214F27C-E61C-4FA7-A6FA-F3D7DA0990E7}" srcId="{5A54AF04-3585-479F-9455-7E4A20972AB8}" destId="{6804CAE5-325B-499C-BCF8-F72BFB79B7F1}" srcOrd="3" destOrd="0" parTransId="{034EB589-EAF2-4AF3-965D-59A5A0003B0F}" sibTransId="{E51B1540-A2FE-4FC7-9752-E5FAD8C8DF26}"/>
    <dgm:cxn modelId="{0FB2D7B1-1D8C-4110-9EC4-8DDEC225B50C}" type="presOf" srcId="{2FAD7E7E-13CD-401F-8F3E-35B4C236B333}" destId="{069749DD-F01F-4534-B05C-D1C570FBD5D4}" srcOrd="0" destOrd="0" presId="urn:microsoft.com/office/officeart/2005/8/layout/hList1"/>
    <dgm:cxn modelId="{E0493ABA-79D6-453B-AEFB-B18E24FF750F}" type="presOf" srcId="{F2C48668-BD68-45C9-B33F-3372DDE3E041}" destId="{03086920-C9A0-425B-9709-6F3E3B8D7EBF}" srcOrd="0" destOrd="0" presId="urn:microsoft.com/office/officeart/2005/8/layout/hList1"/>
    <dgm:cxn modelId="{961EC2BA-38DE-49C2-9F72-5188CC04943E}" srcId="{5A54AF04-3585-479F-9455-7E4A20972AB8}" destId="{485BD30D-BD15-4384-AD7A-6FED7F5C8082}" srcOrd="1" destOrd="0" parTransId="{8D5EDC4D-81CD-4C97-971A-97F4305B171E}" sibTransId="{A9D5C3EE-AA73-4614-807A-5CA8EE3FD6C3}"/>
    <dgm:cxn modelId="{CFE6D1C9-B2B8-493D-A0B3-3E39E02EA104}" type="presOf" srcId="{099CF7EC-2A5C-4E93-ACAF-1BAE31BAEAA9}" destId="{B2872744-01DF-4D52-A2FF-C89984B554EC}" srcOrd="0" destOrd="0" presId="urn:microsoft.com/office/officeart/2005/8/layout/hList1"/>
    <dgm:cxn modelId="{704A82EB-4CB8-46F7-B4CF-B318E8BBEBDB}" type="presOf" srcId="{EF85F818-868F-446F-998A-328E5E6192DC}" destId="{2A68DAA0-5F03-4FA4-831D-359A810C53A2}" srcOrd="0" destOrd="0" presId="urn:microsoft.com/office/officeart/2005/8/layout/hList1"/>
    <dgm:cxn modelId="{BC5815F9-039C-4CA9-8A57-2A6F4CBE5FAA}" type="presOf" srcId="{5A54AF04-3585-479F-9455-7E4A20972AB8}" destId="{2615EC44-DFD0-4218-A61D-49735106F759}" srcOrd="0" destOrd="0" presId="urn:microsoft.com/office/officeart/2005/8/layout/hList1"/>
    <dgm:cxn modelId="{2C253913-E4D0-425A-97B0-284891FE5CC9}" type="presParOf" srcId="{2615EC44-DFD0-4218-A61D-49735106F759}" destId="{379380C9-AC60-4C53-A739-169232ED2CF8}" srcOrd="0" destOrd="0" presId="urn:microsoft.com/office/officeart/2005/8/layout/hList1"/>
    <dgm:cxn modelId="{6EEC5AB2-C5B5-4A26-A48E-19E67230968A}" type="presParOf" srcId="{379380C9-AC60-4C53-A739-169232ED2CF8}" destId="{2A68DAA0-5F03-4FA4-831D-359A810C53A2}" srcOrd="0" destOrd="0" presId="urn:microsoft.com/office/officeart/2005/8/layout/hList1"/>
    <dgm:cxn modelId="{7AA6B17C-1778-47D0-983B-A12330C2BB59}" type="presParOf" srcId="{379380C9-AC60-4C53-A739-169232ED2CF8}" destId="{03086920-C9A0-425B-9709-6F3E3B8D7EBF}" srcOrd="1" destOrd="0" presId="urn:microsoft.com/office/officeart/2005/8/layout/hList1"/>
    <dgm:cxn modelId="{6F9F47C5-9B9C-4006-8682-6A9DEFC2122A}" type="presParOf" srcId="{2615EC44-DFD0-4218-A61D-49735106F759}" destId="{CFA73637-16D0-4508-885D-A29DA71B7350}" srcOrd="1" destOrd="0" presId="urn:microsoft.com/office/officeart/2005/8/layout/hList1"/>
    <dgm:cxn modelId="{BF6F6217-A9EC-4C59-A8D8-A0FB98BEDD93}" type="presParOf" srcId="{2615EC44-DFD0-4218-A61D-49735106F759}" destId="{21DD2C4A-C67A-4E16-BE38-5960B6D8F9D3}" srcOrd="2" destOrd="0" presId="urn:microsoft.com/office/officeart/2005/8/layout/hList1"/>
    <dgm:cxn modelId="{F9763E48-C68A-40DF-86C3-43D5BFB86B32}" type="presParOf" srcId="{21DD2C4A-C67A-4E16-BE38-5960B6D8F9D3}" destId="{38798B59-4B2E-4FA8-9441-6238B2A5534D}" srcOrd="0" destOrd="0" presId="urn:microsoft.com/office/officeart/2005/8/layout/hList1"/>
    <dgm:cxn modelId="{B99EC613-678B-4C43-B1DE-A487D140E1D4}" type="presParOf" srcId="{21DD2C4A-C67A-4E16-BE38-5960B6D8F9D3}" destId="{069749DD-F01F-4534-B05C-D1C570FBD5D4}" srcOrd="1" destOrd="0" presId="urn:microsoft.com/office/officeart/2005/8/layout/hList1"/>
    <dgm:cxn modelId="{7391E5A3-7A33-47AF-B990-4F0FEF8D9825}" type="presParOf" srcId="{2615EC44-DFD0-4218-A61D-49735106F759}" destId="{02F88FAD-18CD-4458-AA14-8B03D19B75F8}" srcOrd="3" destOrd="0" presId="urn:microsoft.com/office/officeart/2005/8/layout/hList1"/>
    <dgm:cxn modelId="{876903CE-85F4-42D7-BD00-F9E1E0F791C5}" type="presParOf" srcId="{2615EC44-DFD0-4218-A61D-49735106F759}" destId="{5B50E9EC-7714-44BF-A530-88593A7E86C1}" srcOrd="4" destOrd="0" presId="urn:microsoft.com/office/officeart/2005/8/layout/hList1"/>
    <dgm:cxn modelId="{82F62B02-3C8F-4176-9CF1-C3460BF197D1}" type="presParOf" srcId="{5B50E9EC-7714-44BF-A530-88593A7E86C1}" destId="{B2872744-01DF-4D52-A2FF-C89984B554EC}" srcOrd="0" destOrd="0" presId="urn:microsoft.com/office/officeart/2005/8/layout/hList1"/>
    <dgm:cxn modelId="{0219403C-4D5E-4179-9EB4-8E7B6501E060}" type="presParOf" srcId="{5B50E9EC-7714-44BF-A530-88593A7E86C1}" destId="{5592929E-DBAE-4EB5-A240-63A25B781939}" srcOrd="1" destOrd="0" presId="urn:microsoft.com/office/officeart/2005/8/layout/hList1"/>
    <dgm:cxn modelId="{0E7DA14F-4488-4A43-8F24-A57178C8E88F}" type="presParOf" srcId="{2615EC44-DFD0-4218-A61D-49735106F759}" destId="{AD8C6530-7C5A-4C1F-8C4D-A1B07523BD9A}" srcOrd="5" destOrd="0" presId="urn:microsoft.com/office/officeart/2005/8/layout/hList1"/>
    <dgm:cxn modelId="{E6B76874-919E-4C4C-B76E-636ABB61F8C2}" type="presParOf" srcId="{2615EC44-DFD0-4218-A61D-49735106F759}" destId="{8B8127F1-A853-4436-A443-4AB6DBC1C766}" srcOrd="6" destOrd="0" presId="urn:microsoft.com/office/officeart/2005/8/layout/hList1"/>
    <dgm:cxn modelId="{15DA93B7-EA28-4EBD-B9AD-4FA1BF18BA1C}" type="presParOf" srcId="{8B8127F1-A853-4436-A443-4AB6DBC1C766}" destId="{9715EE78-B7CE-46F4-9431-BCD66E1FEB82}" srcOrd="0" destOrd="0" presId="urn:microsoft.com/office/officeart/2005/8/layout/hList1"/>
    <dgm:cxn modelId="{091743A6-EFA6-447C-AE59-C2C7DDD9117E}" type="presParOf" srcId="{8B8127F1-A853-4436-A443-4AB6DBC1C766}" destId="{8396A5EE-4F48-4778-82A0-1F9D0552BF6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8DAA0-5F03-4FA4-831D-359A810C53A2}">
      <dsp:nvSpPr>
        <dsp:cNvPr id="0" name=""/>
        <dsp:cNvSpPr/>
      </dsp:nvSpPr>
      <dsp:spPr>
        <a:xfrm>
          <a:off x="0" y="357860"/>
          <a:ext cx="1837531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000" b="1" kern="1200" dirty="0"/>
            <a:t>P</a:t>
          </a:r>
        </a:p>
      </dsp:txBody>
      <dsp:txXfrm>
        <a:off x="0" y="357860"/>
        <a:ext cx="1837531" cy="691200"/>
      </dsp:txXfrm>
    </dsp:sp>
    <dsp:sp modelId="{03086920-C9A0-425B-9709-6F3E3B8D7EBF}">
      <dsp:nvSpPr>
        <dsp:cNvPr id="0" name=""/>
        <dsp:cNvSpPr/>
      </dsp:nvSpPr>
      <dsp:spPr>
        <a:xfrm>
          <a:off x="3055" y="1040517"/>
          <a:ext cx="1837531" cy="1054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2400" kern="1200" dirty="0"/>
            <a:t>Population</a:t>
          </a:r>
        </a:p>
      </dsp:txBody>
      <dsp:txXfrm>
        <a:off x="3055" y="1040517"/>
        <a:ext cx="1837531" cy="1054080"/>
      </dsp:txXfrm>
    </dsp:sp>
    <dsp:sp modelId="{38798B59-4B2E-4FA8-9441-6238B2A5534D}">
      <dsp:nvSpPr>
        <dsp:cNvPr id="0" name=""/>
        <dsp:cNvSpPr/>
      </dsp:nvSpPr>
      <dsp:spPr>
        <a:xfrm>
          <a:off x="2097841" y="349316"/>
          <a:ext cx="1837531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000" b="1" kern="1200" dirty="0"/>
            <a:t>I</a:t>
          </a:r>
        </a:p>
      </dsp:txBody>
      <dsp:txXfrm>
        <a:off x="2097841" y="349316"/>
        <a:ext cx="1837531" cy="691200"/>
      </dsp:txXfrm>
    </dsp:sp>
    <dsp:sp modelId="{069749DD-F01F-4534-B05C-D1C570FBD5D4}">
      <dsp:nvSpPr>
        <dsp:cNvPr id="0" name=""/>
        <dsp:cNvSpPr/>
      </dsp:nvSpPr>
      <dsp:spPr>
        <a:xfrm>
          <a:off x="2097841" y="1040517"/>
          <a:ext cx="1837531" cy="1054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2400" kern="1200" dirty="0"/>
            <a:t>Intervention</a:t>
          </a:r>
        </a:p>
      </dsp:txBody>
      <dsp:txXfrm>
        <a:off x="2097841" y="1040517"/>
        <a:ext cx="1837531" cy="1054080"/>
      </dsp:txXfrm>
    </dsp:sp>
    <dsp:sp modelId="{B2872744-01DF-4D52-A2FF-C89984B554EC}">
      <dsp:nvSpPr>
        <dsp:cNvPr id="0" name=""/>
        <dsp:cNvSpPr/>
      </dsp:nvSpPr>
      <dsp:spPr>
        <a:xfrm>
          <a:off x="4192627" y="349316"/>
          <a:ext cx="1837531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000" b="1" kern="1200" dirty="0"/>
            <a:t>C</a:t>
          </a:r>
        </a:p>
      </dsp:txBody>
      <dsp:txXfrm>
        <a:off x="4192627" y="349316"/>
        <a:ext cx="1837531" cy="691200"/>
      </dsp:txXfrm>
    </dsp:sp>
    <dsp:sp modelId="{5592929E-DBAE-4EB5-A240-63A25B781939}">
      <dsp:nvSpPr>
        <dsp:cNvPr id="0" name=""/>
        <dsp:cNvSpPr/>
      </dsp:nvSpPr>
      <dsp:spPr>
        <a:xfrm>
          <a:off x="4192627" y="1040517"/>
          <a:ext cx="1837531" cy="1054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2400" kern="1200" dirty="0" err="1"/>
            <a:t>Comparator</a:t>
          </a:r>
          <a:endParaRPr lang="de-DE" sz="2400" kern="1200" dirty="0"/>
        </a:p>
      </dsp:txBody>
      <dsp:txXfrm>
        <a:off x="4192627" y="1040517"/>
        <a:ext cx="1837531" cy="1054080"/>
      </dsp:txXfrm>
    </dsp:sp>
    <dsp:sp modelId="{9715EE78-B7CE-46F4-9431-BCD66E1FEB82}">
      <dsp:nvSpPr>
        <dsp:cNvPr id="0" name=""/>
        <dsp:cNvSpPr/>
      </dsp:nvSpPr>
      <dsp:spPr>
        <a:xfrm>
          <a:off x="6287412" y="349316"/>
          <a:ext cx="1837531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000" b="1" kern="1200" dirty="0"/>
            <a:t>O</a:t>
          </a:r>
        </a:p>
      </dsp:txBody>
      <dsp:txXfrm>
        <a:off x="6287412" y="349316"/>
        <a:ext cx="1837531" cy="691200"/>
      </dsp:txXfrm>
    </dsp:sp>
    <dsp:sp modelId="{8396A5EE-4F48-4778-82A0-1F9D0552BF64}">
      <dsp:nvSpPr>
        <dsp:cNvPr id="0" name=""/>
        <dsp:cNvSpPr/>
      </dsp:nvSpPr>
      <dsp:spPr>
        <a:xfrm>
          <a:off x="6287412" y="1040517"/>
          <a:ext cx="1837531" cy="1054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2400" kern="1200" dirty="0"/>
            <a:t>Outcomes</a:t>
          </a:r>
        </a:p>
      </dsp:txBody>
      <dsp:txXfrm>
        <a:off x="6287412" y="1040517"/>
        <a:ext cx="1837531" cy="1054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125" cy="495692"/>
          </a:xfrm>
          <a:prstGeom prst="rect">
            <a:avLst/>
          </a:prstGeom>
        </p:spPr>
        <p:txBody>
          <a:bodyPr vert="horz" wrap="square" lIns="92199" tIns="46099" rIns="92199" bIns="4609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947" y="1"/>
            <a:ext cx="2945125" cy="495692"/>
          </a:xfrm>
          <a:prstGeom prst="rect">
            <a:avLst/>
          </a:prstGeom>
        </p:spPr>
        <p:txBody>
          <a:bodyPr vert="horz" wrap="square" lIns="92199" tIns="46099" rIns="92199" bIns="4609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0C58247-DC68-4B56-A907-4F3DAD2F54CB}" type="datetime1">
              <a:rPr lang="de-DE"/>
              <a:pPr/>
              <a:t>06.10.2025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348"/>
            <a:ext cx="2945125" cy="495692"/>
          </a:xfrm>
          <a:prstGeom prst="rect">
            <a:avLst/>
          </a:prstGeom>
        </p:spPr>
        <p:txBody>
          <a:bodyPr vert="horz" wrap="square" lIns="92199" tIns="46099" rIns="92199" bIns="4609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947" y="9429348"/>
            <a:ext cx="2945125" cy="495692"/>
          </a:xfrm>
          <a:prstGeom prst="rect">
            <a:avLst/>
          </a:prstGeom>
        </p:spPr>
        <p:txBody>
          <a:bodyPr vert="horz" wrap="square" lIns="92199" tIns="46099" rIns="92199" bIns="4609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CC05BC4-0918-4E2F-B687-433CB52F127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08440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125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9" tIns="46099" rIns="92199" bIns="4609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551" y="1"/>
            <a:ext cx="2945124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9" tIns="46099" rIns="92199" bIns="4609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824" y="4715474"/>
            <a:ext cx="4986030" cy="446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9" tIns="46099" rIns="92199" bIns="460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946"/>
            <a:ext cx="2945125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9" tIns="46099" rIns="92199" bIns="4609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551" y="9430946"/>
            <a:ext cx="2945124" cy="49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9" tIns="46099" rIns="92199" bIns="4609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3866280-498A-44F0-BA81-3A97E1E6A97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4809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0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4870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1607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2419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4762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203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9046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569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004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899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1541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797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 MS </a:t>
            </a:r>
            <a:r>
              <a:rPr lang="de-DE" dirty="0" err="1"/>
              <a:t>needs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majority</a:t>
            </a:r>
            <a:r>
              <a:rPr lang="de-DE" dirty="0"/>
              <a:t> vote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825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9663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858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66280-498A-44F0-BA81-3A97E1E6A977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937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572000" y="4419603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sp>
        <p:nvSpPr>
          <p:cNvPr id="45060" name="Titelplatzhalter 1"/>
          <p:cNvSpPr>
            <a:spLocks noGrp="1"/>
          </p:cNvSpPr>
          <p:nvPr>
            <p:ph type="ctrTitle"/>
          </p:nvPr>
        </p:nvSpPr>
        <p:spPr>
          <a:xfrm>
            <a:off x="914400" y="2133603"/>
            <a:ext cx="10668000" cy="1065213"/>
          </a:xfrm>
        </p:spPr>
        <p:txBody>
          <a:bodyPr/>
          <a:lstStyle>
            <a:lvl1pPr>
              <a:lnSpc>
                <a:spcPts val="3000"/>
              </a:lnSpc>
              <a:spcBef>
                <a:spcPts val="1000"/>
              </a:spcBef>
              <a:spcAft>
                <a:spcPts val="1000"/>
              </a:spcAft>
              <a:defRPr sz="2800"/>
            </a:lvl1pPr>
          </a:lstStyle>
          <a:p>
            <a:pPr lvl="0"/>
            <a:r>
              <a:rPr lang="de-DE" noProof="0" dirty="0"/>
              <a:t>Titel der Präsentation</a:t>
            </a:r>
          </a:p>
        </p:txBody>
      </p:sp>
      <p:sp>
        <p:nvSpPr>
          <p:cNvPr id="45061" name="Textplatzhalter 2"/>
          <p:cNvSpPr>
            <a:spLocks noGrp="1"/>
          </p:cNvSpPr>
          <p:nvPr>
            <p:ph type="subTitle" idx="1"/>
          </p:nvPr>
        </p:nvSpPr>
        <p:spPr>
          <a:xfrm>
            <a:off x="914402" y="3429000"/>
            <a:ext cx="6718300" cy="1752600"/>
          </a:xfrm>
        </p:spPr>
        <p:txBody>
          <a:bodyPr/>
          <a:lstStyle>
            <a:lvl1pPr marL="0" indent="0">
              <a:buFont typeface="Wingdings" pitchFamily="-108" charset="2"/>
              <a:buNone/>
              <a:defRPr sz="2200">
                <a:solidFill>
                  <a:srgbClr val="007FB6"/>
                </a:solidFill>
              </a:defRPr>
            </a:lvl1pPr>
          </a:lstStyle>
          <a:p>
            <a:pPr lvl="0"/>
            <a:r>
              <a:rPr lang="de-DE" noProof="0" dirty="0"/>
              <a:t>Untertitel der Präsentation</a:t>
            </a:r>
          </a:p>
        </p:txBody>
      </p:sp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4572000" y="4419603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201" y="332656"/>
            <a:ext cx="1820431" cy="8100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ED64C-3D6B-4061-BB41-F28F1B1936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71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1219200"/>
            <a:ext cx="2743200" cy="5181600"/>
          </a:xfrm>
        </p:spPr>
        <p:txBody>
          <a:bodyPr vert="eaVer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219200"/>
            <a:ext cx="8026400" cy="51816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B6D9A-1681-4E0C-93A4-33FBA85E29C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5518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61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597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‹Nr.›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68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A8EA0-8257-4A82-8495-7B01C3D8FC0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5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8304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9A8CD-AC9D-4595-ACCB-E0F70A48B5D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7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28800"/>
            <a:ext cx="5384800" cy="47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28800"/>
            <a:ext cx="5384800" cy="47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59F5A-24EF-46F4-8413-ADB5B4A07C8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14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56793"/>
            <a:ext cx="5386917" cy="792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348882"/>
            <a:ext cx="5386917" cy="40324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9" y="1556793"/>
            <a:ext cx="5389033" cy="792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9" y="2348882"/>
            <a:ext cx="5389033" cy="40324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597F9-EF23-4789-AE86-0D15FD6A59BE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609600" y="511054"/>
            <a:ext cx="9422837" cy="921197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27141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4244B-F0E4-4210-9AAF-DC9A03BA54A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84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CE3C5-F22A-42C9-A559-349F3596C08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86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476675"/>
            <a:ext cx="4011084" cy="1050143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1628802"/>
            <a:ext cx="6815667" cy="4497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2" y="1628802"/>
            <a:ext cx="4011084" cy="4497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3558-FCDD-4573-82C5-F8268EA25D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48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10 October 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B8772-BE48-40E7-980D-602238696E9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13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Bild 9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378"/>
            <a:ext cx="12191998" cy="6849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572000" y="4419603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sp>
        <p:nvSpPr>
          <p:cNvPr id="44036" name="Titelplatzhalter 1"/>
          <p:cNvSpPr>
            <a:spLocks noGrp="1"/>
          </p:cNvSpPr>
          <p:nvPr>
            <p:ph type="title"/>
          </p:nvPr>
        </p:nvSpPr>
        <p:spPr bwMode="auto">
          <a:xfrm>
            <a:off x="609600" y="511054"/>
            <a:ext cx="9422837" cy="921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Folientitel</a:t>
            </a:r>
          </a:p>
        </p:txBody>
      </p:sp>
      <p:sp>
        <p:nvSpPr>
          <p:cNvPr id="4403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09600" y="1628800"/>
            <a:ext cx="10972800" cy="47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609600" y="6597352"/>
            <a:ext cx="1524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rgbClr val="7F7F7F"/>
                </a:solidFill>
                <a:latin typeface="+mn-lt"/>
                <a:cs typeface="Arial" charset="0"/>
              </a:defRPr>
            </a:lvl1pPr>
          </a:lstStyle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2255575" y="6597352"/>
            <a:ext cx="768085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>
                <a:solidFill>
                  <a:srgbClr val="7F7F7F"/>
                </a:solidFill>
                <a:latin typeface="+mn-lt"/>
                <a:cs typeface="Arial" charset="0"/>
              </a:defRPr>
            </a:lvl1pPr>
          </a:lstStyle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1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058400" y="6597352"/>
            <a:ext cx="1524000" cy="152400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800">
                <a:solidFill>
                  <a:srgbClr val="7F7F7F"/>
                </a:solidFill>
                <a:latin typeface="+mn-lt"/>
                <a:cs typeface="Arial" charset="0"/>
              </a:defRPr>
            </a:lvl1pPr>
          </a:lstStyle>
          <a:p>
            <a:fld id="{4475E56B-8AE4-40EC-BF12-1294F96F4AD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4572000" y="4419603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286" y="390678"/>
            <a:ext cx="1002322" cy="4460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hdr="0"/>
  <p:txStyles>
    <p:titleStyle>
      <a:lvl1pPr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ts val="600"/>
        </a:spcAft>
        <a:buClr>
          <a:srgbClr val="007FB6"/>
        </a:buClr>
        <a:buFont typeface="Wingdings" pitchFamily="-108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rgbClr val="007FB6"/>
        </a:buClr>
        <a:buFont typeface="Wingdings" pitchFamily="-108" charset="2"/>
        <a:buChar char="§"/>
        <a:defRPr sz="22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spcBef>
          <a:spcPct val="20000"/>
        </a:spcBef>
        <a:spcAft>
          <a:spcPts val="600"/>
        </a:spcAft>
        <a:buClr>
          <a:srgbClr val="007FB6"/>
        </a:buClr>
        <a:buFont typeface="Wingdings" pitchFamily="-108" charset="2"/>
        <a:buChar char="§"/>
        <a:defRPr sz="18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spcBef>
          <a:spcPct val="20000"/>
        </a:spcBef>
        <a:spcAft>
          <a:spcPts val="600"/>
        </a:spcAft>
        <a:buClr>
          <a:srgbClr val="007FB6"/>
        </a:buClr>
        <a:buFont typeface="Wingdings" pitchFamily="-108" charset="2"/>
        <a:buChar char="§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spcBef>
          <a:spcPct val="20000"/>
        </a:spcBef>
        <a:spcAft>
          <a:spcPts val="600"/>
        </a:spcAft>
        <a:buClr>
          <a:srgbClr val="007FB6"/>
        </a:buClr>
        <a:buFont typeface="Wingdings" pitchFamily="-108" charset="2"/>
        <a:buChar char="§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-ba.de/bewertungsverfahren/nutzenbewertung/869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health.ec.europa.eu/health-technology-assessment/key-documents_en?f%5B0%5D=topic_topic%3A227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accent1"/>
                </a:solidFill>
              </a:rPr>
              <a:t>Health technology assessment view on external information</a:t>
            </a:r>
            <a:endParaRPr lang="de-DE" sz="4400" dirty="0">
              <a:solidFill>
                <a:schemeClr val="accent1"/>
              </a:solidFill>
            </a:endParaRPr>
          </a:p>
        </p:txBody>
      </p:sp>
      <p:sp>
        <p:nvSpPr>
          <p:cNvPr id="8" name="Untertitel 7"/>
          <p:cNvSpPr>
            <a:spLocks noGrp="1"/>
          </p:cNvSpPr>
          <p:nvPr>
            <p:ph type="subTitle" idx="1"/>
          </p:nvPr>
        </p:nvSpPr>
        <p:spPr>
          <a:xfrm>
            <a:off x="914400" y="4041068"/>
            <a:ext cx="11277600" cy="2340260"/>
          </a:xfrm>
        </p:spPr>
        <p:txBody>
          <a:bodyPr/>
          <a:lstStyle/>
          <a:p>
            <a:r>
              <a:rPr lang="de-DE" sz="2400" dirty="0">
                <a:solidFill>
                  <a:schemeClr val="tx1"/>
                </a:solidFill>
              </a:rPr>
              <a:t>Beate Wieseler</a:t>
            </a:r>
          </a:p>
          <a:p>
            <a:r>
              <a:rPr lang="en-US" sz="2400" dirty="0">
                <a:solidFill>
                  <a:schemeClr val="tx1"/>
                </a:solidFill>
              </a:rPr>
              <a:t>10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 Statistics and </a:t>
            </a:r>
            <a:r>
              <a:rPr lang="en-US" sz="2400" dirty="0" err="1">
                <a:solidFill>
                  <a:schemeClr val="tx1"/>
                </a:solidFill>
              </a:rPr>
              <a:t>Biopharmacy</a:t>
            </a:r>
            <a:r>
              <a:rPr lang="en-US" sz="2400" dirty="0">
                <a:solidFill>
                  <a:schemeClr val="tx1"/>
                </a:solidFill>
              </a:rPr>
              <a:t> Conference</a:t>
            </a:r>
          </a:p>
          <a:p>
            <a:r>
              <a:rPr lang="en-US" sz="2400" dirty="0">
                <a:solidFill>
                  <a:schemeClr val="tx1"/>
                </a:solidFill>
              </a:rPr>
              <a:t>Advancing drug development though innovative designs and efficient data use</a:t>
            </a:r>
          </a:p>
          <a:p>
            <a:r>
              <a:rPr lang="de-DE" sz="2400" dirty="0">
                <a:solidFill>
                  <a:schemeClr val="tx1"/>
                </a:solidFill>
              </a:rPr>
              <a:t>10 </a:t>
            </a:r>
            <a:r>
              <a:rPr lang="de-DE" sz="2400" dirty="0" err="1">
                <a:solidFill>
                  <a:schemeClr val="tx1"/>
                </a:solidFill>
              </a:rPr>
              <a:t>October</a:t>
            </a:r>
            <a:r>
              <a:rPr lang="de-DE" sz="2400" dirty="0">
                <a:solidFill>
                  <a:schemeClr val="tx1"/>
                </a:solidFill>
              </a:rPr>
              <a:t> 2025</a:t>
            </a:r>
          </a:p>
          <a:p>
            <a:endParaRPr lang="de-D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481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972C38-522A-45B5-9DC4-A56D3CA50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err="1"/>
              <a:t>Example</a:t>
            </a:r>
            <a:r>
              <a:rPr lang="de-DE" sz="4000" dirty="0"/>
              <a:t> PICOs (</a:t>
            </a:r>
            <a:r>
              <a:rPr lang="de-DE" sz="4000" dirty="0" err="1"/>
              <a:t>preparatory</a:t>
            </a:r>
            <a:r>
              <a:rPr lang="de-DE" sz="4000" dirty="0"/>
              <a:t> PICO </a:t>
            </a:r>
            <a:r>
              <a:rPr lang="de-DE" sz="4000" dirty="0" err="1"/>
              <a:t>exercise</a:t>
            </a:r>
            <a:r>
              <a:rPr lang="de-DE" sz="4000" dirty="0"/>
              <a:t>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AEABFE-C4C3-4BE8-87BF-67899C640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8800"/>
            <a:ext cx="697868" cy="4772000"/>
          </a:xfrm>
        </p:spPr>
        <p:txBody>
          <a:bodyPr/>
          <a:lstStyle/>
          <a:p>
            <a:pPr marL="0" indent="0">
              <a:buNone/>
            </a:pPr>
            <a:r>
              <a:rPr lang="de-DE" sz="2800" dirty="0"/>
              <a:t>P</a:t>
            </a:r>
          </a:p>
          <a:p>
            <a:pPr marL="0" indent="0">
              <a:buNone/>
            </a:pPr>
            <a:endParaRPr lang="de-DE" sz="1000" dirty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800" dirty="0"/>
              <a:t>I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2800" dirty="0"/>
              <a:t>C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6CE038-F52F-45B0-A8B4-151A7F4B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0F94B7-8703-4B3A-88C0-F78D0F64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3A97AE-AF21-45EA-930B-5E6F2BD3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5FFF69E-9F3D-4F9B-81A5-4AFADBD00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444" y="1700458"/>
            <a:ext cx="3455565" cy="1770977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E6674DFF-4F19-490A-85A6-1E40C9BD2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817" y="3756632"/>
            <a:ext cx="3455565" cy="182788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E9A3D70F-9492-4F9C-B522-09802B1C12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1844" y="1711300"/>
            <a:ext cx="7199981" cy="1789086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F8A7CA9F-8F1F-4472-9F33-48C5A5E93F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1844" y="3756632"/>
            <a:ext cx="7199981" cy="190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596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456537-34A7-48B4-99BC-D5AE2249F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20312"/>
            <a:ext cx="9422837" cy="921197"/>
          </a:xfrm>
        </p:spPr>
        <p:txBody>
          <a:bodyPr/>
          <a:lstStyle/>
          <a:p>
            <a:r>
              <a:rPr lang="de-DE" sz="3600" dirty="0" err="1"/>
              <a:t>From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PICO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evidence</a:t>
            </a:r>
            <a:r>
              <a:rPr lang="de-DE" sz="3600" dirty="0"/>
              <a:t>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JCA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D297C0-DA7C-4260-ADA2-0D3541A24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8008" y="1445986"/>
            <a:ext cx="5414392" cy="4772000"/>
          </a:xfrm>
        </p:spPr>
        <p:txBody>
          <a:bodyPr/>
          <a:lstStyle/>
          <a:p>
            <a:r>
              <a:rPr lang="de-DE" dirty="0" err="1"/>
              <a:t>Methodological</a:t>
            </a:r>
            <a:r>
              <a:rPr lang="de-DE" dirty="0"/>
              <a:t> </a:t>
            </a:r>
            <a:r>
              <a:rPr lang="de-DE" dirty="0" err="1"/>
              <a:t>requirements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direct</a:t>
            </a:r>
            <a:r>
              <a:rPr lang="de-DE" dirty="0"/>
              <a:t> and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comparisons</a:t>
            </a:r>
            <a:r>
              <a:rPr lang="de-DE" dirty="0"/>
              <a:t> </a:t>
            </a:r>
            <a:r>
              <a:rPr lang="de-DE" dirty="0" err="1"/>
              <a:t>provided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Guidance</a:t>
            </a:r>
            <a:r>
              <a:rPr lang="de-DE" dirty="0"/>
              <a:t> on </a:t>
            </a:r>
            <a:r>
              <a:rPr lang="de-DE" dirty="0" err="1"/>
              <a:t>evidence</a:t>
            </a:r>
            <a:r>
              <a:rPr lang="de-DE" dirty="0"/>
              <a:t> </a:t>
            </a:r>
            <a:r>
              <a:rPr lang="de-DE" dirty="0" err="1"/>
              <a:t>synthesis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D7AD77-C06E-4838-AF03-FD0EDB8D4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660C0C-7291-4857-9818-2D457141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959FD4-80DC-47A2-A68B-C9AE5F69F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11</a:t>
            </a:fld>
            <a:endParaRPr lang="de-DE"/>
          </a:p>
        </p:txBody>
      </p:sp>
      <p:pic>
        <p:nvPicPr>
          <p:cNvPr id="7" name="Inhaltsplatzhalter 11">
            <a:extLst>
              <a:ext uri="{FF2B5EF4-FFF2-40B4-BE49-F238E27FC236}">
                <a16:creationId xmlns:a16="http://schemas.microsoft.com/office/drawing/2014/main" id="{6E72CECA-BC08-4085-944E-C48BFD0EE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23529" y="5656157"/>
            <a:ext cx="216217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616A0EF-C6FE-4827-B1F4-E3103AFA7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47" y="3535316"/>
            <a:ext cx="4762500" cy="173355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A23EC30-47FF-45EF-923D-A1FF3B9EA0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333" y="1414476"/>
            <a:ext cx="4752975" cy="1733550"/>
          </a:xfrm>
          <a:prstGeom prst="rect">
            <a:avLst/>
          </a:prstGeom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A445A8C3-8A83-40F0-8DF8-51F19B94CC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1182" y="2696448"/>
            <a:ext cx="2984860" cy="353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138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48ED7612-04C0-AF8D-12D8-EB23EC73088A}"/>
              </a:ext>
            </a:extLst>
          </p:cNvPr>
          <p:cNvSpPr txBox="1">
            <a:spLocks/>
          </p:cNvSpPr>
          <p:nvPr/>
        </p:nvSpPr>
        <p:spPr>
          <a:xfrm>
            <a:off x="5120640" y="2209801"/>
            <a:ext cx="6035040" cy="837911"/>
          </a:xfrm>
          <a:prstGeom prst="rect">
            <a:avLst/>
          </a:prstGeom>
        </p:spPr>
        <p:txBody>
          <a:bodyPr lIns="0" tIns="0" rIns="0" bIns="0"/>
          <a:lstStyle>
            <a:lvl1pPr>
              <a:defRPr sz="6800" b="1" i="0">
                <a:solidFill>
                  <a:schemeClr val="bg1"/>
                </a:solidFill>
                <a:latin typeface="ECSquareSansPro-ExtraBlack"/>
                <a:ea typeface="+mj-ea"/>
                <a:cs typeface="ECSquareSansPro-ExtraBlack"/>
              </a:defRPr>
            </a:lvl1pPr>
          </a:lstStyle>
          <a:p>
            <a:pPr defTabSz="7315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560" b="0" dirty="0">
                <a:solidFill>
                  <a:prstClr val="white"/>
                </a:solidFill>
                <a:latin typeface="EC Square Sans Pro" panose="020B0506040000020004" pitchFamily="34" charset="0"/>
              </a:rPr>
              <a:t>MEMBER STATE COORDINATION GROUP </a:t>
            </a:r>
            <a:br>
              <a:rPr lang="en-GB" sz="2560" b="0" dirty="0">
                <a:solidFill>
                  <a:prstClr val="white"/>
                </a:solidFill>
                <a:latin typeface="EC Square Sans Pro" panose="020B0506040000020004" pitchFamily="34" charset="0"/>
              </a:rPr>
            </a:br>
            <a:r>
              <a:rPr lang="en-GB" sz="2560" b="0" dirty="0">
                <a:solidFill>
                  <a:prstClr val="white"/>
                </a:solidFill>
                <a:latin typeface="EC Square Sans Pro" panose="020B0506040000020004" pitchFamily="34" charset="0"/>
              </a:rPr>
              <a:t>ON HEALTH TECHNOLOGY ASSESSMENT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6E08BE77-CB69-2E36-98CA-A158F894D2BE}"/>
              </a:ext>
            </a:extLst>
          </p:cNvPr>
          <p:cNvSpPr txBox="1">
            <a:spLocks/>
          </p:cNvSpPr>
          <p:nvPr/>
        </p:nvSpPr>
        <p:spPr>
          <a:xfrm>
            <a:off x="3212328" y="2085230"/>
            <a:ext cx="6895813" cy="837911"/>
          </a:xfrm>
          <a:prstGeom prst="rect">
            <a:avLst/>
          </a:prstGeom>
        </p:spPr>
        <p:txBody>
          <a:bodyPr lIns="0" tIns="0" rIns="0" bIns="0"/>
          <a:lstStyle>
            <a:lvl1pPr>
              <a:defRPr sz="6800" b="1" i="0">
                <a:solidFill>
                  <a:schemeClr val="bg1"/>
                </a:solidFill>
                <a:latin typeface="ECSquareSansPro-ExtraBlack"/>
                <a:ea typeface="+mj-ea"/>
                <a:cs typeface="ECSquareSansPro-ExtraBlack"/>
              </a:defRPr>
            </a:lvl1pPr>
          </a:lstStyle>
          <a:p>
            <a:pPr defTabSz="73152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560" b="0" dirty="0">
              <a:solidFill>
                <a:prstClr val="white"/>
              </a:solidFill>
              <a:latin typeface="EC Square Sans Pro" panose="020B05060400000200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3A32F58-BDA4-7155-F353-41C72635F024}"/>
              </a:ext>
            </a:extLst>
          </p:cNvPr>
          <p:cNvCxnSpPr>
            <a:cxnSpLocks/>
          </p:cNvCxnSpPr>
          <p:nvPr/>
        </p:nvCxnSpPr>
        <p:spPr>
          <a:xfrm>
            <a:off x="4951014" y="2166628"/>
            <a:ext cx="0" cy="8135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F307AB0-92E1-456B-B3B6-A24AC9363328}"/>
              </a:ext>
            </a:extLst>
          </p:cNvPr>
          <p:cNvSpPr txBox="1">
            <a:spLocks/>
          </p:cNvSpPr>
          <p:nvPr/>
        </p:nvSpPr>
        <p:spPr>
          <a:xfrm>
            <a:off x="479376" y="1376772"/>
            <a:ext cx="10676303" cy="5076564"/>
          </a:xfrm>
          <a:prstGeom prst="rect">
            <a:avLst/>
          </a:prstGeom>
        </p:spPr>
        <p:txBody>
          <a:bodyPr vert="horz" lIns="73152" tIns="36576" rIns="73152" bIns="36576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-182880" defTabSz="731520" fontAlgn="auto">
              <a:spcAft>
                <a:spcPts val="1440"/>
              </a:spcAft>
              <a:buClr>
                <a:srgbClr val="034EA2"/>
              </a:buClr>
              <a:defRPr/>
            </a:pPr>
            <a:r>
              <a:rPr lang="de-DE" dirty="0">
                <a:latin typeface="+mj-lt"/>
              </a:rPr>
              <a:t>Direct </a:t>
            </a:r>
            <a:r>
              <a:rPr lang="de-DE" dirty="0" err="1">
                <a:latin typeface="+mj-lt"/>
              </a:rPr>
              <a:t>comparisons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from</a:t>
            </a:r>
            <a:r>
              <a:rPr lang="de-DE" dirty="0">
                <a:latin typeface="+mj-lt"/>
              </a:rPr>
              <a:t> RCTs – individual </a:t>
            </a:r>
            <a:r>
              <a:rPr lang="de-DE" dirty="0" err="1">
                <a:latin typeface="+mj-lt"/>
              </a:rPr>
              <a:t>studies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or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pairwise</a:t>
            </a:r>
            <a:r>
              <a:rPr lang="de-DE" dirty="0">
                <a:latin typeface="+mj-lt"/>
              </a:rPr>
              <a:t> meta-analysis – </a:t>
            </a:r>
            <a:r>
              <a:rPr lang="de-DE" dirty="0" err="1">
                <a:latin typeface="+mj-lt"/>
              </a:rPr>
              <a:t>highest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certainty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of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evidence</a:t>
            </a:r>
            <a:endParaRPr lang="de-DE" dirty="0">
              <a:latin typeface="+mj-lt"/>
            </a:endParaRPr>
          </a:p>
          <a:p>
            <a:pPr marL="182880" indent="-182880" defTabSz="731520" fontAlgn="auto">
              <a:spcAft>
                <a:spcPts val="1440"/>
              </a:spcAft>
              <a:buClr>
                <a:srgbClr val="034EA2"/>
              </a:buClr>
              <a:defRPr/>
            </a:pPr>
            <a:r>
              <a:rPr lang="de-DE" dirty="0" err="1">
                <a:latin typeface="+mj-lt"/>
              </a:rPr>
              <a:t>Indirect</a:t>
            </a:r>
            <a:r>
              <a:rPr lang="de-DE" dirty="0">
                <a:latin typeface="+mj-lt"/>
              </a:rPr>
              <a:t> Treatment </a:t>
            </a:r>
            <a:r>
              <a:rPr lang="de-DE" dirty="0" err="1">
                <a:latin typeface="+mj-lt"/>
              </a:rPr>
              <a:t>Comparisons</a:t>
            </a:r>
            <a:r>
              <a:rPr lang="de-DE" dirty="0">
                <a:latin typeface="+mj-lt"/>
              </a:rPr>
              <a:t> (ITC) </a:t>
            </a:r>
            <a:r>
              <a:rPr lang="de-DE" dirty="0" err="1">
                <a:latin typeface="+mj-lt"/>
              </a:rPr>
              <a:t>from</a:t>
            </a:r>
            <a:r>
              <a:rPr lang="de-DE" dirty="0">
                <a:latin typeface="+mj-lt"/>
              </a:rPr>
              <a:t> RCTs</a:t>
            </a:r>
          </a:p>
          <a:p>
            <a:pPr marL="548640" lvl="1" indent="-182880" defTabSz="731520" fontAlgn="auto">
              <a:spcBef>
                <a:spcPts val="400"/>
              </a:spcBef>
              <a:spcAft>
                <a:spcPts val="600"/>
              </a:spcAft>
              <a:buClr>
                <a:srgbClr val="034EA2"/>
              </a:buClr>
              <a:defRPr/>
            </a:pPr>
            <a:r>
              <a:rPr lang="de-DE" dirty="0">
                <a:latin typeface="Arial"/>
              </a:rPr>
              <a:t>Bucher‘s method for anchored indirect comparisons</a:t>
            </a:r>
          </a:p>
          <a:p>
            <a:pPr marL="548640" lvl="1" indent="-182880" defTabSz="731520" fontAlgn="auto">
              <a:spcBef>
                <a:spcPts val="400"/>
              </a:spcBef>
              <a:spcAft>
                <a:spcPts val="600"/>
              </a:spcAft>
              <a:buClr>
                <a:srgbClr val="034EA2"/>
              </a:buClr>
              <a:defRPr/>
            </a:pPr>
            <a:r>
              <a:rPr lang="de-DE" dirty="0">
                <a:latin typeface="Arial"/>
              </a:rPr>
              <a:t>Network meta-analyses</a:t>
            </a:r>
          </a:p>
          <a:p>
            <a:pPr marL="548640" lvl="1" indent="-182880" defTabSz="731520" fontAlgn="auto">
              <a:spcBef>
                <a:spcPts val="400"/>
              </a:spcBef>
              <a:spcAft>
                <a:spcPts val="600"/>
              </a:spcAft>
              <a:buClr>
                <a:srgbClr val="034EA2"/>
              </a:buClr>
              <a:defRPr/>
            </a:pPr>
            <a:r>
              <a:rPr lang="de-DE" dirty="0">
                <a:latin typeface="Arial"/>
              </a:rPr>
              <a:t>Population-adjusted methods for </a:t>
            </a:r>
            <a:r>
              <a:rPr lang="de-DE" dirty="0" err="1">
                <a:latin typeface="Arial"/>
              </a:rPr>
              <a:t>indirect</a:t>
            </a:r>
            <a:r>
              <a:rPr lang="de-DE" dirty="0">
                <a:latin typeface="Arial"/>
              </a:rPr>
              <a:t> </a:t>
            </a:r>
            <a:r>
              <a:rPr lang="de-DE" dirty="0" err="1">
                <a:latin typeface="Arial"/>
              </a:rPr>
              <a:t>comparison</a:t>
            </a:r>
            <a:r>
              <a:rPr lang="de-DE" dirty="0">
                <a:latin typeface="Arial"/>
              </a:rPr>
              <a:t> (</a:t>
            </a:r>
            <a:r>
              <a:rPr lang="en-US" dirty="0">
                <a:latin typeface="Arial"/>
              </a:rPr>
              <a:t>anchored MAIC, STC, ML-NMR) may be considered to address differences in effect-modifying characteristics</a:t>
            </a:r>
            <a:endParaRPr lang="de-DE" dirty="0">
              <a:latin typeface="Arial"/>
            </a:endParaRPr>
          </a:p>
          <a:p>
            <a:pPr marL="91440" indent="-182880" defTabSz="731520" fontAlgn="auto">
              <a:spcBef>
                <a:spcPts val="400"/>
              </a:spcBef>
              <a:spcAft>
                <a:spcPts val="1440"/>
              </a:spcAft>
              <a:buClr>
                <a:srgbClr val="034EA2"/>
              </a:buClr>
              <a:defRPr/>
            </a:pPr>
            <a:r>
              <a:rPr lang="en-US" dirty="0">
                <a:latin typeface="+mj-lt"/>
              </a:rPr>
              <a:t>Both direct and indirect comparisons require the same underlying assumption of exchangeability across studies</a:t>
            </a:r>
            <a:endParaRPr lang="en-IE" dirty="0">
              <a:latin typeface="+mj-lt"/>
            </a:endParaRPr>
          </a:p>
          <a:p>
            <a:pPr marL="91440" indent="-182880" defTabSz="731520" fontAlgn="auto">
              <a:spcBef>
                <a:spcPts val="400"/>
              </a:spcBef>
              <a:spcAft>
                <a:spcPts val="1440"/>
              </a:spcAft>
              <a:buClr>
                <a:srgbClr val="034EA2"/>
              </a:buClr>
              <a:defRPr/>
            </a:pPr>
            <a:r>
              <a:rPr lang="en-IE" dirty="0">
                <a:latin typeface="+mj-lt"/>
              </a:rPr>
              <a:t>Anchored ITC, i.e. synthesis of relative treatment effects using methods that preserve randomisation, provide better certainty of evidence than unanchored ITC</a:t>
            </a:r>
          </a:p>
          <a:p>
            <a:pPr marL="0" indent="0" defTabSz="731520" fontAlgn="auto">
              <a:spcBef>
                <a:spcPts val="400"/>
              </a:spcBef>
              <a:spcAft>
                <a:spcPts val="1440"/>
              </a:spcAft>
              <a:buClr>
                <a:srgbClr val="034EA2"/>
              </a:buClr>
              <a:buNone/>
              <a:defRPr/>
            </a:pPr>
            <a:endParaRPr lang="en-IE" dirty="0">
              <a:latin typeface="+mj-lt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7C1C6C-3076-446B-9803-64FC5AEF5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24644"/>
            <a:ext cx="10333146" cy="921197"/>
          </a:xfrm>
        </p:spPr>
        <p:txBody>
          <a:bodyPr/>
          <a:lstStyle/>
          <a:p>
            <a:r>
              <a:rPr lang="en-GB" sz="3600" b="1" dirty="0">
                <a:latin typeface="+mj-lt"/>
              </a:rPr>
              <a:t>Guidance on evidence synthesis: direct comparisons and anchored ITCs from RCTs</a:t>
            </a:r>
            <a:endParaRPr lang="de-DE" sz="3600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8640F41-464F-40A3-80C4-2B8D55115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DB86C5-4C22-4403-BBE0-7FABD74CF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F1C1E6E-D564-441F-BC86-96E82FE3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926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B78ABE-57C6-4309-8E69-C592AE815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0648"/>
            <a:ext cx="10202924" cy="921197"/>
          </a:xfrm>
        </p:spPr>
        <p:txBody>
          <a:bodyPr/>
          <a:lstStyle/>
          <a:p>
            <a:r>
              <a:rPr lang="en-GB" sz="3600" b="1" dirty="0">
                <a:latin typeface="+mj-lt"/>
              </a:rPr>
              <a:t>Guidance on evidence synthesis: un-anchored ITCs</a:t>
            </a: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5ABE82-1B37-4306-AFBD-940D39930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81845"/>
            <a:ext cx="10742984" cy="4772000"/>
          </a:xfrm>
        </p:spPr>
        <p:txBody>
          <a:bodyPr/>
          <a:lstStyle/>
          <a:p>
            <a:r>
              <a:rPr lang="en-IE" sz="2400" dirty="0"/>
              <a:t>Un-anchored ITCs, e.g. comparisons of single armed trials with external controls, are non-randomised studies</a:t>
            </a:r>
          </a:p>
          <a:p>
            <a:pPr lvl="1"/>
            <a:r>
              <a:rPr lang="en-IE" sz="2000" dirty="0"/>
              <a:t>additional potential for bias arising from combining data from different sources</a:t>
            </a:r>
          </a:p>
          <a:p>
            <a:r>
              <a:rPr lang="en-IE" sz="2400" dirty="0"/>
              <a:t>In HTA, ITCs required for effect-estimation, not just contextualisation</a:t>
            </a:r>
          </a:p>
          <a:p>
            <a:r>
              <a:rPr lang="en-IE" sz="2400" dirty="0"/>
              <a:t>Requires adjustment for confounding using appropriate methods, e.g., propensity score matching/weighting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model and covariate selection strategies should be prespecified and </a:t>
            </a:r>
            <a:r>
              <a:rPr lang="en-IE" sz="2000" dirty="0"/>
              <a:t>transparent</a:t>
            </a:r>
          </a:p>
          <a:p>
            <a:pPr lvl="1">
              <a:spcAft>
                <a:spcPts val="0"/>
              </a:spcAft>
            </a:pPr>
            <a:r>
              <a:rPr lang="en-IE" sz="2000" dirty="0"/>
              <a:t>access to full IPD required</a:t>
            </a:r>
          </a:p>
          <a:p>
            <a:pPr lvl="1"/>
            <a:r>
              <a:rPr lang="en-IE" sz="2000" dirty="0"/>
              <a:t>mixed IPD – aggregated data methods (un-anchored MAIC or STC) are not in general sufficient </a:t>
            </a:r>
          </a:p>
          <a:p>
            <a:r>
              <a:rPr lang="en-IE" sz="2400" dirty="0"/>
              <a:t>Possibility of unmeasured confounding =&gt; additional uncertainty</a:t>
            </a:r>
          </a:p>
          <a:p>
            <a:pPr lvl="1">
              <a:spcAft>
                <a:spcPts val="0"/>
              </a:spcAft>
            </a:pPr>
            <a:r>
              <a:rPr lang="en-IE" sz="2000" dirty="0"/>
              <a:t>Shifted null hypothesis testing</a:t>
            </a:r>
          </a:p>
          <a:p>
            <a:pPr lvl="1">
              <a:spcAft>
                <a:spcPts val="0"/>
              </a:spcAft>
            </a:pPr>
            <a:r>
              <a:rPr lang="en-IE" sz="2000" dirty="0"/>
              <a:t>Quantitative analysis of bias (e.g. E-values)….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7D8C00-6027-4762-B847-60F3018A6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5DD00B-8AD0-47B4-9822-C8C635FD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108265-30A2-43FE-93C6-299B996FA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0368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A23802-688D-4AD7-A320-33EDA0DB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dirty="0"/>
              <a:t>Acceptability of methods in JCA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42119A-4650-408D-B52A-136A2F154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14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0AD610-171A-4D86-9F4B-B9E913DAC01B}"/>
              </a:ext>
            </a:extLst>
          </p:cNvPr>
          <p:cNvSpPr txBox="1">
            <a:spLocks/>
          </p:cNvSpPr>
          <p:nvPr/>
        </p:nvSpPr>
        <p:spPr>
          <a:xfrm>
            <a:off x="817775" y="1494227"/>
            <a:ext cx="10534809" cy="504114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IE" dirty="0"/>
              <a:t>Pragmatic approach: most (reasonable) methods can be of value for JCA in principle, provided underlying </a:t>
            </a:r>
            <a:r>
              <a:rPr lang="en-IE" b="1" dirty="0"/>
              <a:t>assumptions</a:t>
            </a:r>
            <a:r>
              <a:rPr lang="en-IE" dirty="0"/>
              <a:t> hold and target </a:t>
            </a:r>
            <a:r>
              <a:rPr lang="en-IE" b="1" dirty="0"/>
              <a:t>effect estimate</a:t>
            </a:r>
            <a:r>
              <a:rPr lang="en-IE" dirty="0"/>
              <a:t> is relevant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E" sz="2400" dirty="0"/>
              <a:t>no methods excluded from consideration a-priori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E" sz="2400" dirty="0"/>
              <a:t>new methods can be used if sufficiently justified and described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IE" dirty="0"/>
              <a:t>Onus on </a:t>
            </a:r>
            <a:r>
              <a:rPr lang="en-IE" b="1" dirty="0"/>
              <a:t>HTD to provide evidence of validity</a:t>
            </a:r>
            <a:r>
              <a:rPr lang="en-IE" dirty="0"/>
              <a:t> of analyses that they submit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E" sz="2400" dirty="0"/>
              <a:t>lack of suitable alternatives does not imply validity (“best available evidence”)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IE" dirty="0"/>
              <a:t>In line with the regulation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E" sz="2400" dirty="0"/>
              <a:t>JCA will assess the validity and uncertainty of the results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E" sz="2400" dirty="0"/>
              <a:t>acceptability is a decision for individual MS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F0F931-8EDB-45C6-9706-6CA2182B1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E2EFF14-F127-4F72-96F5-F16697B4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0889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972C38-522A-45B5-9DC4-A56D3CA50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External </a:t>
            </a:r>
            <a:r>
              <a:rPr lang="de-DE" sz="4000" dirty="0" err="1"/>
              <a:t>controls</a:t>
            </a:r>
            <a:r>
              <a:rPr lang="de-DE" sz="4000" dirty="0"/>
              <a:t> in </a:t>
            </a:r>
            <a:r>
              <a:rPr lang="de-DE" sz="4000" dirty="0" err="1"/>
              <a:t>practise</a:t>
            </a:r>
            <a:endParaRPr lang="de-DE" sz="4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6CE038-F52F-45B0-A8B4-151A7F4B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0F94B7-8703-4B3A-88C0-F78D0F64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3A97AE-AF21-45EA-930B-5E6F2BD3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32547C9B-373A-472C-B6DE-4AA04C0A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0612" y="944819"/>
            <a:ext cx="3321388" cy="4772000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/>
              <a:t>External controls in </a:t>
            </a:r>
            <a:r>
              <a:rPr lang="en-US" sz="3600" b="1" dirty="0" err="1"/>
              <a:t>practise</a:t>
            </a:r>
            <a:r>
              <a:rPr lang="en-US" sz="3600" b="1" dirty="0"/>
              <a:t> (1)</a:t>
            </a:r>
          </a:p>
          <a:p>
            <a:r>
              <a:rPr lang="en-US" sz="2400" dirty="0"/>
              <a:t>Studies published in journals between 2010 and 2023</a:t>
            </a:r>
          </a:p>
          <a:p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E98B210-49E6-4D08-987A-A3C402496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20175"/>
            <a:ext cx="8261012" cy="6021288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CDE97F2C-A64A-4D5C-8527-0A8B8F3F9422}"/>
              </a:ext>
            </a:extLst>
          </p:cNvPr>
          <p:cNvSpPr txBox="1"/>
          <p:nvPr/>
        </p:nvSpPr>
        <p:spPr>
          <a:xfrm>
            <a:off x="609600" y="6400800"/>
            <a:ext cx="105629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Liu J. et al. Design, Conduct, and Analysis </a:t>
            </a:r>
            <a:r>
              <a:rPr lang="de-DE" sz="1200" dirty="0" err="1"/>
              <a:t>of</a:t>
            </a:r>
            <a:r>
              <a:rPr lang="de-DE" sz="1200" dirty="0"/>
              <a:t> </a:t>
            </a:r>
            <a:r>
              <a:rPr lang="de-DE" sz="1200" dirty="0" err="1"/>
              <a:t>Externally</a:t>
            </a:r>
            <a:r>
              <a:rPr lang="de-DE" sz="1200" dirty="0"/>
              <a:t> </a:t>
            </a:r>
            <a:r>
              <a:rPr lang="de-DE" sz="1200" dirty="0" err="1"/>
              <a:t>Controlled</a:t>
            </a:r>
            <a:r>
              <a:rPr lang="de-DE" sz="1200" dirty="0"/>
              <a:t> Trials.</a:t>
            </a:r>
            <a:r>
              <a:rPr lang="de-DE" sz="1200" i="1" dirty="0"/>
              <a:t> JAMA </a:t>
            </a:r>
            <a:r>
              <a:rPr lang="de-DE" sz="1200" i="1" dirty="0" err="1"/>
              <a:t>Netw</a:t>
            </a:r>
            <a:r>
              <a:rPr lang="de-DE" sz="1200" i="1" dirty="0"/>
              <a:t> Open. 2025; 8(9):e2530277.</a:t>
            </a:r>
            <a:r>
              <a:rPr lang="de-DE" sz="12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82310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972C38-522A-45B5-9DC4-A56D3CA50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4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6CE038-F52F-45B0-A8B4-151A7F4B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0F94B7-8703-4B3A-88C0-F78D0F64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3A97AE-AF21-45EA-930B-5E6F2BD3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32547C9B-373A-472C-B6DE-4AA04C0A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332" y="935067"/>
            <a:ext cx="3110136" cy="4772000"/>
          </a:xfrm>
        </p:spPr>
        <p:txBody>
          <a:bodyPr/>
          <a:lstStyle/>
          <a:p>
            <a:pPr marL="0" indent="0">
              <a:buNone/>
            </a:pPr>
            <a:r>
              <a:rPr lang="de-DE" sz="3600" b="1" dirty="0"/>
              <a:t>External </a:t>
            </a:r>
            <a:r>
              <a:rPr lang="de-DE" sz="3600" b="1" dirty="0" err="1"/>
              <a:t>controls</a:t>
            </a:r>
            <a:r>
              <a:rPr lang="de-DE" sz="3600" b="1" dirty="0"/>
              <a:t> in </a:t>
            </a:r>
            <a:r>
              <a:rPr lang="de-DE" sz="3600" b="1" dirty="0" err="1"/>
              <a:t>practise</a:t>
            </a:r>
            <a:r>
              <a:rPr lang="de-DE" sz="3600" b="1" dirty="0"/>
              <a:t> (2)</a:t>
            </a:r>
          </a:p>
          <a:p>
            <a:r>
              <a:rPr lang="en-US" sz="2400" dirty="0"/>
              <a:t>Studies published in journals between 2010 and 2023</a:t>
            </a:r>
          </a:p>
          <a:p>
            <a:pPr marL="0" indent="0">
              <a:buNone/>
            </a:pPr>
            <a:endParaRPr lang="de-DE" sz="36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46D28EC-D0DC-4646-AC4B-DC5865DF8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243" y="241334"/>
            <a:ext cx="7561378" cy="6159466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54844F57-82D2-4E4A-B8C7-2F23E35B4F7A}"/>
              </a:ext>
            </a:extLst>
          </p:cNvPr>
          <p:cNvSpPr txBox="1"/>
          <p:nvPr/>
        </p:nvSpPr>
        <p:spPr>
          <a:xfrm>
            <a:off x="609600" y="6400800"/>
            <a:ext cx="105629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Liu J. et al. Design, Conduct, and Analysis </a:t>
            </a:r>
            <a:r>
              <a:rPr lang="de-DE" sz="1200" dirty="0" err="1"/>
              <a:t>of</a:t>
            </a:r>
            <a:r>
              <a:rPr lang="de-DE" sz="1200" dirty="0"/>
              <a:t> </a:t>
            </a:r>
            <a:r>
              <a:rPr lang="de-DE" sz="1200" dirty="0" err="1"/>
              <a:t>Externally</a:t>
            </a:r>
            <a:r>
              <a:rPr lang="de-DE" sz="1200" dirty="0"/>
              <a:t> </a:t>
            </a:r>
            <a:r>
              <a:rPr lang="de-DE" sz="1200" dirty="0" err="1"/>
              <a:t>Controlled</a:t>
            </a:r>
            <a:r>
              <a:rPr lang="de-DE" sz="1200" dirty="0"/>
              <a:t> Trials.</a:t>
            </a:r>
            <a:r>
              <a:rPr lang="de-DE" sz="1200" i="1" dirty="0"/>
              <a:t> JAMA </a:t>
            </a:r>
            <a:r>
              <a:rPr lang="de-DE" sz="1200" i="1" dirty="0" err="1"/>
              <a:t>Netw</a:t>
            </a:r>
            <a:r>
              <a:rPr lang="de-DE" sz="1200" i="1" dirty="0"/>
              <a:t> Open. 2025; 8(9):e2530277.</a:t>
            </a:r>
            <a:r>
              <a:rPr lang="de-DE" sz="12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2664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7" name="Rectangle 15"/>
          <p:cNvSpPr>
            <a:spLocks noGrp="1"/>
          </p:cNvSpPr>
          <p:nvPr>
            <p:ph type="title"/>
          </p:nvPr>
        </p:nvSpPr>
        <p:spPr>
          <a:xfrm>
            <a:off x="515380" y="611610"/>
            <a:ext cx="10418948" cy="921197"/>
          </a:xfrm>
        </p:spPr>
        <p:txBody>
          <a:bodyPr/>
          <a:lstStyle/>
          <a:p>
            <a:r>
              <a:rPr lang="de-DE" sz="3600" dirty="0"/>
              <a:t>External </a:t>
            </a:r>
            <a:r>
              <a:rPr lang="de-DE" sz="3600" dirty="0" err="1"/>
              <a:t>controls</a:t>
            </a:r>
            <a:r>
              <a:rPr lang="de-DE" sz="3600" dirty="0"/>
              <a:t> in HTA</a:t>
            </a:r>
          </a:p>
        </p:txBody>
      </p:sp>
      <p:sp>
        <p:nvSpPr>
          <p:cNvPr id="38928" name="Rectangle 16"/>
          <p:cNvSpPr>
            <a:spLocks noGrp="1"/>
          </p:cNvSpPr>
          <p:nvPr>
            <p:ph idx="1"/>
          </p:nvPr>
        </p:nvSpPr>
        <p:spPr>
          <a:xfrm>
            <a:off x="609600" y="1532807"/>
            <a:ext cx="10972800" cy="4867993"/>
          </a:xfrm>
        </p:spPr>
        <p:txBody>
          <a:bodyPr/>
          <a:lstStyle/>
          <a:p>
            <a:r>
              <a:rPr lang="en-GB" sz="2400" dirty="0"/>
              <a:t>Case study: assessment of new cancer drugs in Germany</a:t>
            </a:r>
          </a:p>
          <a:p>
            <a:r>
              <a:rPr lang="en-GB" sz="2400" dirty="0"/>
              <a:t>Sample: health technology assessments of cancer drugs started at </a:t>
            </a:r>
            <a:r>
              <a:rPr lang="en-GB" sz="2400" dirty="0" err="1"/>
              <a:t>IQWiG</a:t>
            </a:r>
            <a:r>
              <a:rPr lang="en-GB" sz="2400" dirty="0"/>
              <a:t> between June 2021 and December 2021</a:t>
            </a:r>
          </a:p>
          <a:p>
            <a:r>
              <a:rPr lang="en-GB" sz="2400" dirty="0"/>
              <a:t>HTAs covering 27 cancer drugs with 40 research questions </a:t>
            </a:r>
            <a:endParaRPr lang="de-DE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B6F7-B79C-4A70-9E1C-16BEADDFD61F}" type="slidenum">
              <a:rPr lang="de-DE"/>
              <a:pPr/>
              <a:t>17</a:t>
            </a:fld>
            <a:endParaRPr lang="de-DE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678532"/>
              </p:ext>
            </p:extLst>
          </p:nvPr>
        </p:nvGraphicFramePr>
        <p:xfrm>
          <a:off x="944896" y="3573016"/>
          <a:ext cx="98651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20">
                  <a:extLst>
                    <a:ext uri="{9D8B030D-6E8A-4147-A177-3AD203B41FA5}">
                      <a16:colId xmlns:a16="http://schemas.microsoft.com/office/drawing/2014/main" val="1809133483"/>
                    </a:ext>
                  </a:extLst>
                </a:gridCol>
                <a:gridCol w="1973020">
                  <a:extLst>
                    <a:ext uri="{9D8B030D-6E8A-4147-A177-3AD203B41FA5}">
                      <a16:colId xmlns:a16="http://schemas.microsoft.com/office/drawing/2014/main" val="1332287137"/>
                    </a:ext>
                  </a:extLst>
                </a:gridCol>
                <a:gridCol w="1973020">
                  <a:extLst>
                    <a:ext uri="{9D8B030D-6E8A-4147-A177-3AD203B41FA5}">
                      <a16:colId xmlns:a16="http://schemas.microsoft.com/office/drawing/2014/main" val="2092644525"/>
                    </a:ext>
                  </a:extLst>
                </a:gridCol>
                <a:gridCol w="1973020">
                  <a:extLst>
                    <a:ext uri="{9D8B030D-6E8A-4147-A177-3AD203B41FA5}">
                      <a16:colId xmlns:a16="http://schemas.microsoft.com/office/drawing/2014/main" val="1876306846"/>
                    </a:ext>
                  </a:extLst>
                </a:gridCol>
                <a:gridCol w="1973020">
                  <a:extLst>
                    <a:ext uri="{9D8B030D-6E8A-4147-A177-3AD203B41FA5}">
                      <a16:colId xmlns:a16="http://schemas.microsoft.com/office/drawing/2014/main" val="3793898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Direct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comparisons</a:t>
                      </a:r>
                      <a:r>
                        <a:rPr lang="de-DE" baseline="0" dirty="0"/>
                        <a:t> vs. SOC (RCT)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Anchored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indirect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comparison</a:t>
                      </a:r>
                      <a:r>
                        <a:rPr lang="de-DE" dirty="0"/>
                        <a:t> vs. SOC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No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acceptable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evidence</a:t>
                      </a:r>
                      <a:r>
                        <a:rPr lang="de-DE" dirty="0"/>
                        <a:t> vs. SOC </a:t>
                      </a:r>
                      <a:r>
                        <a:rPr lang="de-DE" dirty="0" err="1"/>
                        <a:t>available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Total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698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HTAs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cancer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drugs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19/40 (48%)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7/40 (18%)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14/40 (35%)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40/40 (100%)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68024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03989888-F2F4-4B35-B0C3-7B7661F15797}"/>
              </a:ext>
            </a:extLst>
          </p:cNvPr>
          <p:cNvSpPr txBox="1"/>
          <p:nvPr/>
        </p:nvSpPr>
        <p:spPr>
          <a:xfrm>
            <a:off x="5771964" y="5596888"/>
            <a:ext cx="2030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err="1">
                <a:latin typeface="+mn-lt"/>
              </a:rPr>
              <a:t>No</a:t>
            </a:r>
            <a:r>
              <a:rPr lang="de-DE" sz="1800" dirty="0">
                <a:latin typeface="+mn-lt"/>
              </a:rPr>
              <a:t> </a:t>
            </a:r>
            <a:r>
              <a:rPr lang="de-DE" sz="1800" dirty="0" err="1">
                <a:latin typeface="+mn-lt"/>
              </a:rPr>
              <a:t>data</a:t>
            </a:r>
            <a:r>
              <a:rPr lang="de-DE" sz="1800" dirty="0">
                <a:latin typeface="+mn-lt"/>
              </a:rPr>
              <a:t> </a:t>
            </a:r>
            <a:r>
              <a:rPr lang="de-DE" sz="1800" dirty="0" err="1">
                <a:latin typeface="+mn-lt"/>
              </a:rPr>
              <a:t>submitted</a:t>
            </a:r>
            <a:r>
              <a:rPr lang="de-DE" sz="1800" dirty="0">
                <a:latin typeface="+mn-lt"/>
              </a:rPr>
              <a:t>:  </a:t>
            </a:r>
          </a:p>
          <a:p>
            <a:pPr algn="ctr"/>
            <a:r>
              <a:rPr lang="de-DE" sz="1800" dirty="0">
                <a:latin typeface="+mn-lt"/>
              </a:rPr>
              <a:t>3/14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4EF6BBB-BE16-4849-B545-C7D10A89DAF0}"/>
              </a:ext>
            </a:extLst>
          </p:cNvPr>
          <p:cNvSpPr txBox="1"/>
          <p:nvPr/>
        </p:nvSpPr>
        <p:spPr>
          <a:xfrm>
            <a:off x="7908738" y="5626336"/>
            <a:ext cx="1967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latin typeface="+mn-lt"/>
              </a:rPr>
              <a:t>Single arm </a:t>
            </a:r>
            <a:r>
              <a:rPr lang="de-DE" sz="1800" dirty="0" err="1">
                <a:latin typeface="+mn-lt"/>
              </a:rPr>
              <a:t>trials</a:t>
            </a:r>
            <a:r>
              <a:rPr lang="de-DE" sz="1800" dirty="0">
                <a:latin typeface="+mn-lt"/>
              </a:rPr>
              <a:t> (</a:t>
            </a:r>
            <a:r>
              <a:rPr lang="de-DE" sz="1800" dirty="0" err="1">
                <a:latin typeface="+mn-lt"/>
              </a:rPr>
              <a:t>with</a:t>
            </a:r>
            <a:r>
              <a:rPr lang="de-DE" sz="1800" dirty="0">
                <a:latin typeface="+mn-lt"/>
              </a:rPr>
              <a:t> and </a:t>
            </a:r>
            <a:r>
              <a:rPr lang="de-DE" sz="1800" dirty="0" err="1">
                <a:latin typeface="+mn-lt"/>
              </a:rPr>
              <a:t>without</a:t>
            </a:r>
            <a:r>
              <a:rPr lang="de-DE" sz="1800" dirty="0">
                <a:latin typeface="+mn-lt"/>
              </a:rPr>
              <a:t> external </a:t>
            </a:r>
            <a:r>
              <a:rPr lang="de-DE" sz="1800" dirty="0" err="1">
                <a:latin typeface="+mn-lt"/>
              </a:rPr>
              <a:t>controls</a:t>
            </a:r>
            <a:r>
              <a:rPr lang="de-DE" sz="1800" dirty="0">
                <a:latin typeface="+mn-lt"/>
              </a:rPr>
              <a:t>): </a:t>
            </a:r>
          </a:p>
          <a:p>
            <a:pPr algn="ctr"/>
            <a:r>
              <a:rPr lang="de-DE" sz="1800" dirty="0">
                <a:latin typeface="+mn-lt"/>
              </a:rPr>
              <a:t>11/14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F446992B-A457-427F-BFEF-8DA1024E173F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6787063" y="5162416"/>
            <a:ext cx="1015100" cy="4344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4BECA901-37B0-409D-908C-BDB5E2D8240B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7925565" y="5162416"/>
            <a:ext cx="967014" cy="4639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74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2C408-B508-4C4A-BAF3-E8EE4F72A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098" y="118057"/>
            <a:ext cx="11041057" cy="921197"/>
          </a:xfrm>
        </p:spPr>
        <p:txBody>
          <a:bodyPr/>
          <a:lstStyle/>
          <a:p>
            <a:r>
              <a:rPr lang="de-DE" sz="3600" dirty="0"/>
              <a:t>External </a:t>
            </a:r>
            <a:r>
              <a:rPr lang="de-DE" sz="3600" dirty="0" err="1"/>
              <a:t>control</a:t>
            </a:r>
            <a:r>
              <a:rPr lang="de-DE" sz="3600" dirty="0"/>
              <a:t> in HTA: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Lisocabtagene</a:t>
            </a:r>
            <a:r>
              <a:rPr lang="de-DE" sz="3600" dirty="0"/>
              <a:t> </a:t>
            </a:r>
            <a:r>
              <a:rPr lang="de-DE" sz="3600" dirty="0" err="1"/>
              <a:t>case</a:t>
            </a:r>
            <a:r>
              <a:rPr lang="de-DE" sz="3600" dirty="0"/>
              <a:t> </a:t>
            </a:r>
            <a:r>
              <a:rPr lang="de-DE" sz="3600" dirty="0" err="1"/>
              <a:t>study</a:t>
            </a: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10E77E-E0DC-49C4-9527-3C2DF8817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098" y="996135"/>
            <a:ext cx="11773308" cy="5307797"/>
          </a:xfrm>
        </p:spPr>
        <p:txBody>
          <a:bodyPr/>
          <a:lstStyle/>
          <a:p>
            <a:r>
              <a:rPr lang="de-DE" dirty="0"/>
              <a:t>Assessment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lisocabtagene</a:t>
            </a:r>
            <a:r>
              <a:rPr lang="de-DE" dirty="0"/>
              <a:t> </a:t>
            </a:r>
            <a:r>
              <a:rPr lang="de-DE" dirty="0" err="1"/>
              <a:t>maraleucel</a:t>
            </a:r>
            <a:r>
              <a:rPr lang="de-DE" dirty="0"/>
              <a:t> vs. an </a:t>
            </a:r>
            <a:r>
              <a:rPr lang="de-DE" dirty="0" err="1"/>
              <a:t>individualised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in r/r DLBCL </a:t>
            </a:r>
            <a:r>
              <a:rPr lang="de-DE" dirty="0" err="1"/>
              <a:t>considering</a:t>
            </a:r>
            <a:r>
              <a:rPr lang="de-DE" dirty="0"/>
              <a:t>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characteristics</a:t>
            </a:r>
            <a:r>
              <a:rPr lang="de-DE" dirty="0"/>
              <a:t> (e.g. </a:t>
            </a:r>
            <a:r>
              <a:rPr lang="de-DE" dirty="0" err="1"/>
              <a:t>pre</a:t>
            </a:r>
            <a:r>
              <a:rPr lang="de-DE" dirty="0"/>
              <a:t>-treatment, ECOG-PS,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disease</a:t>
            </a:r>
            <a:r>
              <a:rPr lang="de-DE" dirty="0"/>
              <a:t> etc.)</a:t>
            </a:r>
          </a:p>
          <a:p>
            <a:pPr lvl="1"/>
            <a:r>
              <a:rPr lang="de-DE" dirty="0" err="1"/>
              <a:t>available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</a:t>
            </a:r>
            <a:r>
              <a:rPr lang="de-DE" dirty="0" err="1"/>
              <a:t>comparison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single-arm </a:t>
            </a:r>
            <a:r>
              <a:rPr lang="de-DE" dirty="0" err="1"/>
              <a:t>trial</a:t>
            </a:r>
            <a:r>
              <a:rPr lang="de-DE" dirty="0"/>
              <a:t> </a:t>
            </a:r>
            <a:r>
              <a:rPr lang="de-DE" dirty="0" err="1"/>
              <a:t>against</a:t>
            </a:r>
            <a:r>
              <a:rPr lang="de-DE" dirty="0"/>
              <a:t> external </a:t>
            </a:r>
            <a:r>
              <a:rPr lang="de-DE" dirty="0" err="1"/>
              <a:t>control</a:t>
            </a:r>
            <a:r>
              <a:rPr lang="de-DE" dirty="0"/>
              <a:t> arm </a:t>
            </a:r>
            <a:r>
              <a:rPr lang="de-DE" dirty="0" err="1"/>
              <a:t>from</a:t>
            </a:r>
            <a:r>
              <a:rPr lang="de-DE" dirty="0"/>
              <a:t> RWD (non-interventional </a:t>
            </a:r>
            <a:r>
              <a:rPr lang="de-DE" dirty="0" err="1"/>
              <a:t>retrospective</a:t>
            </a:r>
            <a:r>
              <a:rPr lang="de-DE" dirty="0"/>
              <a:t> </a:t>
            </a:r>
            <a:r>
              <a:rPr lang="de-DE" dirty="0" err="1"/>
              <a:t>study</a:t>
            </a:r>
            <a:r>
              <a:rPr lang="de-DE" dirty="0"/>
              <a:t> in </a:t>
            </a:r>
            <a:r>
              <a:rPr lang="de-DE" dirty="0" err="1"/>
              <a:t>various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: OTA, </a:t>
            </a:r>
            <a:r>
              <a:rPr lang="de-DE" dirty="0" err="1"/>
              <a:t>Flatiron</a:t>
            </a:r>
            <a:r>
              <a:rPr lang="de-DE" dirty="0"/>
              <a:t>,  Guardian Research Network)</a:t>
            </a:r>
          </a:p>
          <a:p>
            <a:pPr lvl="1"/>
            <a:r>
              <a:rPr lang="de-DE" dirty="0" err="1"/>
              <a:t>data</a:t>
            </a:r>
            <a:r>
              <a:rPr lang="de-DE" dirty="0"/>
              <a:t> on relevant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characteristics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in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(e.g. 41%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on ECOG-PS, 96%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on IPI, 29% </a:t>
            </a:r>
            <a:r>
              <a:rPr lang="de-DE" dirty="0" err="1"/>
              <a:t>no</a:t>
            </a:r>
            <a:r>
              <a:rPr lang="de-DE" dirty="0"/>
              <a:t> Ann Arbor </a:t>
            </a:r>
            <a:r>
              <a:rPr lang="de-DE" dirty="0" err="1"/>
              <a:t>staging</a:t>
            </a:r>
            <a:r>
              <a:rPr lang="de-DE" dirty="0"/>
              <a:t>) =&gt;</a:t>
            </a:r>
            <a:r>
              <a:rPr lang="de-DE" dirty="0" err="1"/>
              <a:t>similarity</a:t>
            </a:r>
            <a:r>
              <a:rPr lang="de-DE" dirty="0"/>
              <a:t>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assessed</a:t>
            </a:r>
            <a:endParaRPr lang="de-DE" dirty="0"/>
          </a:p>
          <a:p>
            <a:pPr lvl="1"/>
            <a:r>
              <a:rPr lang="de-DE" dirty="0" err="1"/>
              <a:t>differences</a:t>
            </a:r>
            <a:r>
              <a:rPr lang="de-DE" dirty="0"/>
              <a:t> in time and type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(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2016-18 vs. </a:t>
            </a:r>
            <a:r>
              <a:rPr lang="de-DE" dirty="0" err="1"/>
              <a:t>unknown</a:t>
            </a:r>
            <a:r>
              <a:rPr lang="de-DE" dirty="0"/>
              <a:t> [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diagnosis</a:t>
            </a:r>
            <a:r>
              <a:rPr lang="de-DE" dirty="0"/>
              <a:t> </a:t>
            </a:r>
            <a:r>
              <a:rPr lang="de-DE" dirty="0" err="1"/>
              <a:t>since</a:t>
            </a:r>
            <a:r>
              <a:rPr lang="de-DE" dirty="0"/>
              <a:t> 2003]; 30% vs. 10% </a:t>
            </a:r>
            <a:r>
              <a:rPr lang="de-DE" dirty="0" err="1"/>
              <a:t>with</a:t>
            </a:r>
            <a:r>
              <a:rPr lang="de-DE" dirty="0"/>
              <a:t> SCT; </a:t>
            </a:r>
            <a:r>
              <a:rPr lang="de-DE" dirty="0" err="1"/>
              <a:t>low</a:t>
            </a:r>
            <a:r>
              <a:rPr lang="de-DE" dirty="0"/>
              <a:t> </a:t>
            </a:r>
            <a:r>
              <a:rPr lang="de-DE" dirty="0" err="1"/>
              <a:t>rates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newer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in </a:t>
            </a:r>
            <a:r>
              <a:rPr lang="de-DE" dirty="0" err="1"/>
              <a:t>comparator</a:t>
            </a:r>
            <a:r>
              <a:rPr lang="de-DE" dirty="0"/>
              <a:t> arm) =&gt;</a:t>
            </a:r>
            <a:r>
              <a:rPr lang="de-DE" dirty="0" err="1"/>
              <a:t>similarity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pre</a:t>
            </a:r>
            <a:r>
              <a:rPr lang="de-DE" dirty="0"/>
              <a:t>-/</a:t>
            </a:r>
            <a:r>
              <a:rPr lang="de-DE" dirty="0" err="1"/>
              <a:t>concomitant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potentially</a:t>
            </a:r>
            <a:r>
              <a:rPr lang="de-DE" dirty="0"/>
              <a:t> not </a:t>
            </a:r>
            <a:r>
              <a:rPr lang="de-DE" dirty="0" err="1"/>
              <a:t>given</a:t>
            </a:r>
            <a:endParaRPr lang="de-DE" dirty="0"/>
          </a:p>
          <a:p>
            <a:pPr lvl="1"/>
            <a:r>
              <a:rPr lang="de-DE" dirty="0" err="1"/>
              <a:t>data</a:t>
            </a:r>
            <a:r>
              <a:rPr lang="de-DE" dirty="0"/>
              <a:t> on </a:t>
            </a:r>
            <a:r>
              <a:rPr lang="de-DE" dirty="0" err="1"/>
              <a:t>confounders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(12 out </a:t>
            </a:r>
            <a:r>
              <a:rPr lang="de-DE" dirty="0" err="1"/>
              <a:t>of</a:t>
            </a:r>
            <a:r>
              <a:rPr lang="de-DE" dirty="0"/>
              <a:t> 29 </a:t>
            </a:r>
            <a:r>
              <a:rPr lang="de-DE" dirty="0" err="1"/>
              <a:t>confounders</a:t>
            </a:r>
            <a:r>
              <a:rPr lang="de-DE" dirty="0"/>
              <a:t> not </a:t>
            </a:r>
            <a:r>
              <a:rPr lang="de-DE" dirty="0" err="1"/>
              <a:t>considered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analyses</a:t>
            </a:r>
            <a:r>
              <a:rPr lang="de-DE" dirty="0"/>
              <a:t> due </a:t>
            </a:r>
            <a:r>
              <a:rPr lang="de-DE" dirty="0" err="1"/>
              <a:t>to</a:t>
            </a:r>
            <a:r>
              <a:rPr lang="de-DE" dirty="0"/>
              <a:t> &gt;30% </a:t>
            </a:r>
            <a:r>
              <a:rPr lang="de-DE" dirty="0" err="1"/>
              <a:t>missing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) =&gt;</a:t>
            </a:r>
            <a:r>
              <a:rPr lang="de-DE" dirty="0" err="1"/>
              <a:t>appropriate</a:t>
            </a:r>
            <a:r>
              <a:rPr lang="de-DE" dirty="0"/>
              <a:t> </a:t>
            </a:r>
            <a:r>
              <a:rPr lang="de-DE" dirty="0" err="1"/>
              <a:t>confounder</a:t>
            </a:r>
            <a:r>
              <a:rPr lang="de-DE" dirty="0"/>
              <a:t> </a:t>
            </a:r>
            <a:r>
              <a:rPr lang="de-DE" dirty="0" err="1"/>
              <a:t>adjustment</a:t>
            </a:r>
            <a:r>
              <a:rPr lang="de-DE" dirty="0"/>
              <a:t> not possible</a:t>
            </a:r>
          </a:p>
          <a:p>
            <a:pPr lvl="1"/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on </a:t>
            </a:r>
            <a:r>
              <a:rPr lang="de-DE" dirty="0" err="1"/>
              <a:t>overall</a:t>
            </a:r>
            <a:r>
              <a:rPr lang="de-DE" dirty="0"/>
              <a:t> </a:t>
            </a:r>
            <a:r>
              <a:rPr lang="de-DE" dirty="0" err="1"/>
              <a:t>survival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on adverse </a:t>
            </a:r>
            <a:r>
              <a:rPr lang="de-DE" dirty="0" err="1"/>
              <a:t>events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on </a:t>
            </a:r>
            <a:r>
              <a:rPr lang="de-DE" dirty="0" err="1"/>
              <a:t>symptoms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on </a:t>
            </a:r>
            <a:r>
              <a:rPr lang="de-DE" dirty="0" err="1"/>
              <a:t>HRQoL</a:t>
            </a:r>
            <a:r>
              <a:rPr lang="de-DE" dirty="0"/>
              <a:t> =&gt;relevant </a:t>
            </a:r>
            <a:r>
              <a:rPr lang="de-DE" dirty="0" err="1"/>
              <a:t>endpoints</a:t>
            </a:r>
            <a:r>
              <a:rPr lang="de-DE" dirty="0"/>
              <a:t> </a:t>
            </a:r>
            <a:r>
              <a:rPr lang="de-DE" dirty="0" err="1"/>
              <a:t>missing</a:t>
            </a:r>
            <a:endParaRPr lang="de-DE" dirty="0"/>
          </a:p>
          <a:p>
            <a:pPr lvl="1"/>
            <a:endParaRPr lang="de-DE" dirty="0"/>
          </a:p>
          <a:p>
            <a:r>
              <a:rPr lang="de-DE" dirty="0"/>
              <a:t>PM?</a:t>
            </a:r>
          </a:p>
          <a:p>
            <a:r>
              <a:rPr lang="de-DE" dirty="0"/>
              <a:t>Out </a:t>
            </a:r>
            <a:r>
              <a:rPr lang="de-DE" dirty="0" err="1"/>
              <a:t>of</a:t>
            </a:r>
            <a:r>
              <a:rPr lang="de-DE" dirty="0"/>
              <a:t> sample?</a:t>
            </a:r>
          </a:p>
          <a:p>
            <a:r>
              <a:rPr lang="de-DE" dirty="0"/>
              <a:t>Out </a:t>
            </a:r>
            <a:r>
              <a:rPr lang="de-DE" dirty="0" err="1"/>
              <a:t>of</a:t>
            </a:r>
            <a:r>
              <a:rPr lang="de-DE" dirty="0"/>
              <a:t> DLBCL? – G-BA Beschlüsse zu DLBCL </a:t>
            </a:r>
            <a:r>
              <a:rPr lang="de-DE" dirty="0" err="1"/>
              <a:t>examples</a:t>
            </a:r>
            <a:r>
              <a:rPr lang="de-DE" dirty="0"/>
              <a:t>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0B1F6F-20C3-4BB3-B23C-43322545B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CEBC51-C77D-4678-8751-E3A28525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94EEAE-F982-49C4-9B0B-77610B0C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8F6A10B-C1CF-44A5-91D4-F80C86E6B0A2}"/>
              </a:ext>
            </a:extLst>
          </p:cNvPr>
          <p:cNvSpPr txBox="1"/>
          <p:nvPr/>
        </p:nvSpPr>
        <p:spPr>
          <a:xfrm>
            <a:off x="7850339" y="6180821"/>
            <a:ext cx="39964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3"/>
              </a:rPr>
              <a:t>https://www.g-ba.de/bewertungsverfahren/nutzenbewertung/869/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5511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B6FCF-2229-4D7C-BE37-F6E297192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 err="1"/>
              <a:t>Prospective</a:t>
            </a:r>
            <a:r>
              <a:rPr lang="de-DE" sz="3600" dirty="0"/>
              <a:t> </a:t>
            </a:r>
            <a:r>
              <a:rPr lang="de-DE" sz="3600" dirty="0" err="1"/>
              <a:t>data</a:t>
            </a:r>
            <a:r>
              <a:rPr lang="de-DE" sz="3600" dirty="0"/>
              <a:t> </a:t>
            </a:r>
            <a:r>
              <a:rPr lang="de-DE" sz="3600" dirty="0" err="1"/>
              <a:t>collection</a:t>
            </a:r>
            <a:r>
              <a:rPr lang="de-DE" sz="3600" dirty="0"/>
              <a:t> </a:t>
            </a:r>
            <a:r>
              <a:rPr lang="de-DE" sz="3600" dirty="0" err="1"/>
              <a:t>for</a:t>
            </a:r>
            <a:r>
              <a:rPr lang="de-DE" sz="3600" dirty="0"/>
              <a:t> external </a:t>
            </a:r>
            <a:r>
              <a:rPr lang="de-DE" sz="3600" dirty="0" err="1"/>
              <a:t>controls</a:t>
            </a: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A669E5-80BD-4775-ADA3-ECCD93154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8008"/>
            <a:ext cx="10972800" cy="4772000"/>
          </a:xfrm>
        </p:spPr>
        <p:txBody>
          <a:bodyPr/>
          <a:lstStyle/>
          <a:p>
            <a:r>
              <a:rPr lang="de-DE" sz="2400" dirty="0"/>
              <a:t>Special </a:t>
            </a:r>
            <a:r>
              <a:rPr lang="de-DE" sz="2400" dirty="0" err="1"/>
              <a:t>procedure</a:t>
            </a:r>
            <a:r>
              <a:rPr lang="de-DE" sz="2400" dirty="0"/>
              <a:t> in Germany: in </a:t>
            </a:r>
            <a:r>
              <a:rPr lang="de-DE" sz="2400" dirty="0" err="1"/>
              <a:t>case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insufficient</a:t>
            </a:r>
            <a:r>
              <a:rPr lang="de-DE" sz="2400" dirty="0"/>
              <a:t> </a:t>
            </a:r>
            <a:r>
              <a:rPr lang="de-DE" sz="2400" dirty="0" err="1"/>
              <a:t>evidence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decision</a:t>
            </a:r>
            <a:r>
              <a:rPr lang="de-DE" sz="2400" dirty="0"/>
              <a:t> </a:t>
            </a:r>
            <a:r>
              <a:rPr lang="de-DE" sz="2400" dirty="0" err="1"/>
              <a:t>making</a:t>
            </a:r>
            <a:r>
              <a:rPr lang="de-DE" sz="2400" dirty="0"/>
              <a:t>, G-BA </a:t>
            </a:r>
            <a:r>
              <a:rPr lang="de-DE" sz="2400" dirty="0" err="1"/>
              <a:t>can</a:t>
            </a:r>
            <a:r>
              <a:rPr lang="de-DE" sz="2400" dirty="0"/>
              <a:t> </a:t>
            </a:r>
            <a:r>
              <a:rPr lang="de-DE" sz="2400" dirty="0" err="1"/>
              <a:t>request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collection</a:t>
            </a:r>
            <a:r>
              <a:rPr lang="de-DE" sz="2400" dirty="0"/>
              <a:t> </a:t>
            </a:r>
            <a:r>
              <a:rPr lang="de-DE" sz="2400" dirty="0" err="1"/>
              <a:t>from</a:t>
            </a:r>
            <a:r>
              <a:rPr lang="de-DE" sz="2400" dirty="0"/>
              <a:t> </a:t>
            </a:r>
            <a:r>
              <a:rPr lang="de-DE" sz="2400" dirty="0" err="1"/>
              <a:t>routine</a:t>
            </a:r>
            <a:r>
              <a:rPr lang="de-DE" sz="2400" dirty="0"/>
              <a:t> </a:t>
            </a:r>
            <a:r>
              <a:rPr lang="de-DE" sz="2400" dirty="0" err="1"/>
              <a:t>practise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sources</a:t>
            </a:r>
            <a:r>
              <a:rPr lang="de-DE" sz="2400" dirty="0"/>
              <a:t> (non-</a:t>
            </a:r>
            <a:r>
              <a:rPr lang="de-DE" sz="2400" dirty="0" err="1"/>
              <a:t>randomised</a:t>
            </a:r>
            <a:r>
              <a:rPr lang="de-DE" sz="2400" dirty="0"/>
              <a:t>) and </a:t>
            </a:r>
            <a:r>
              <a:rPr lang="de-DE" sz="2400" dirty="0" err="1"/>
              <a:t>analysis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submission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HTA</a:t>
            </a:r>
          </a:p>
          <a:p>
            <a:r>
              <a:rPr lang="de-DE" sz="2400" dirty="0"/>
              <a:t>Health </a:t>
            </a:r>
            <a:r>
              <a:rPr lang="de-DE" sz="2400" dirty="0" err="1"/>
              <a:t>technology</a:t>
            </a:r>
            <a:r>
              <a:rPr lang="de-DE" sz="2400" dirty="0"/>
              <a:t> </a:t>
            </a:r>
            <a:r>
              <a:rPr lang="de-DE" sz="2400" dirty="0" err="1"/>
              <a:t>developer</a:t>
            </a:r>
            <a:r>
              <a:rPr lang="de-DE" sz="2400" dirty="0"/>
              <a:t> </a:t>
            </a:r>
            <a:r>
              <a:rPr lang="de-DE" sz="2400" dirty="0" err="1"/>
              <a:t>has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develop</a:t>
            </a:r>
            <a:r>
              <a:rPr lang="de-DE" sz="2400" dirty="0"/>
              <a:t> and </a:t>
            </a:r>
            <a:r>
              <a:rPr lang="de-DE" sz="2400" dirty="0" err="1"/>
              <a:t>submit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protocol</a:t>
            </a:r>
            <a:r>
              <a:rPr lang="de-DE" sz="2400" dirty="0"/>
              <a:t> and SAP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study</a:t>
            </a:r>
            <a:endParaRPr lang="de-DE" sz="2400" dirty="0"/>
          </a:p>
          <a:p>
            <a:pPr lvl="1"/>
            <a:r>
              <a:rPr lang="de-DE" sz="2400" dirty="0" err="1"/>
              <a:t>studies</a:t>
            </a:r>
            <a:r>
              <a:rPr lang="de-DE" sz="2400" dirty="0"/>
              <a:t> </a:t>
            </a:r>
            <a:r>
              <a:rPr lang="de-DE" sz="2400" dirty="0" err="1"/>
              <a:t>usually</a:t>
            </a:r>
            <a:r>
              <a:rPr lang="de-DE" sz="2400" dirty="0"/>
              <a:t> </a:t>
            </a:r>
            <a:r>
              <a:rPr lang="de-DE" sz="2400" dirty="0" err="1"/>
              <a:t>based</a:t>
            </a:r>
            <a:r>
              <a:rPr lang="de-DE" sz="2400" dirty="0"/>
              <a:t> on </a:t>
            </a:r>
            <a:r>
              <a:rPr lang="de-DE" sz="2400" dirty="0" err="1"/>
              <a:t>existing</a:t>
            </a:r>
            <a:r>
              <a:rPr lang="de-DE" sz="2400" dirty="0"/>
              <a:t> </a:t>
            </a:r>
            <a:r>
              <a:rPr lang="de-DE" sz="2400" dirty="0" err="1"/>
              <a:t>patient</a:t>
            </a:r>
            <a:r>
              <a:rPr lang="de-DE" sz="2400" dirty="0"/>
              <a:t> </a:t>
            </a:r>
            <a:r>
              <a:rPr lang="de-DE" sz="2400" dirty="0" err="1"/>
              <a:t>registries</a:t>
            </a:r>
            <a:endParaRPr lang="de-DE" sz="2400" dirty="0"/>
          </a:p>
          <a:p>
            <a:pPr lvl="1"/>
            <a:r>
              <a:rPr lang="de-DE" sz="2400" dirty="0"/>
              <a:t>so </a:t>
            </a:r>
            <a:r>
              <a:rPr lang="de-DE" sz="2400" dirty="0" err="1"/>
              <a:t>far</a:t>
            </a:r>
            <a:r>
              <a:rPr lang="de-DE" sz="2400" dirty="0"/>
              <a:t> </a:t>
            </a:r>
            <a:r>
              <a:rPr lang="de-DE" sz="2400" dirty="0" err="1"/>
              <a:t>retrospective</a:t>
            </a:r>
            <a:r>
              <a:rPr lang="de-DE" sz="2400" dirty="0"/>
              <a:t> external </a:t>
            </a:r>
            <a:r>
              <a:rPr lang="de-DE" sz="2400" dirty="0" err="1"/>
              <a:t>controls</a:t>
            </a:r>
            <a:r>
              <a:rPr lang="de-DE" sz="2400" dirty="0"/>
              <a:t> not possible due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insufficient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(</a:t>
            </a:r>
            <a:r>
              <a:rPr lang="de-DE" sz="2400" dirty="0" err="1"/>
              <a:t>quantity</a:t>
            </a:r>
            <a:r>
              <a:rPr lang="de-DE" sz="2400" dirty="0"/>
              <a:t> and </a:t>
            </a:r>
            <a:r>
              <a:rPr lang="de-DE" sz="2400" dirty="0" err="1"/>
              <a:t>quality</a:t>
            </a:r>
            <a:r>
              <a:rPr lang="de-DE" sz="2400" dirty="0"/>
              <a:t>) in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registries</a:t>
            </a:r>
            <a:r>
              <a:rPr lang="de-DE" sz="2400" dirty="0"/>
              <a:t> =&gt; </a:t>
            </a:r>
            <a:r>
              <a:rPr lang="de-DE" sz="2400" dirty="0" err="1"/>
              <a:t>prospective</a:t>
            </a:r>
            <a:r>
              <a:rPr lang="de-DE" sz="2400" dirty="0"/>
              <a:t> non-</a:t>
            </a:r>
            <a:r>
              <a:rPr lang="de-DE" sz="2400" dirty="0" err="1"/>
              <a:t>randomised</a:t>
            </a:r>
            <a:r>
              <a:rPr lang="de-DE" sz="2400" dirty="0"/>
              <a:t> </a:t>
            </a:r>
            <a:r>
              <a:rPr lang="de-DE" sz="2400" dirty="0" err="1"/>
              <a:t>comparative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collection</a:t>
            </a:r>
            <a:r>
              <a:rPr lang="de-DE" sz="2400" dirty="0"/>
              <a:t>  </a:t>
            </a:r>
          </a:p>
          <a:p>
            <a:pPr lvl="1"/>
            <a:r>
              <a:rPr lang="de-DE" sz="2400" dirty="0" err="1"/>
              <a:t>regular</a:t>
            </a:r>
            <a:r>
              <a:rPr lang="de-DE" sz="2400" dirty="0"/>
              <a:t> </a:t>
            </a:r>
            <a:r>
              <a:rPr lang="de-DE" sz="2400" dirty="0" err="1"/>
              <a:t>points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discussion</a:t>
            </a:r>
            <a:r>
              <a:rPr lang="de-DE" sz="2400" dirty="0"/>
              <a:t>: </a:t>
            </a:r>
            <a:r>
              <a:rPr lang="de-DE" sz="2400" dirty="0" err="1"/>
              <a:t>systematic</a:t>
            </a:r>
            <a:r>
              <a:rPr lang="de-DE" sz="2400" dirty="0"/>
              <a:t> </a:t>
            </a:r>
            <a:r>
              <a:rPr lang="de-DE" sz="2400" dirty="0" err="1"/>
              <a:t>confounder</a:t>
            </a:r>
            <a:r>
              <a:rPr lang="de-DE" sz="2400" dirty="0"/>
              <a:t> </a:t>
            </a:r>
            <a:r>
              <a:rPr lang="de-DE" sz="2400" dirty="0" err="1"/>
              <a:t>identification</a:t>
            </a:r>
            <a:r>
              <a:rPr lang="de-DE" sz="2400" dirty="0"/>
              <a:t>, </a:t>
            </a:r>
            <a:r>
              <a:rPr lang="de-DE" sz="2400" dirty="0" err="1"/>
              <a:t>sufficient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collection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adjustment</a:t>
            </a:r>
            <a:r>
              <a:rPr lang="de-DE" sz="2400" dirty="0"/>
              <a:t>, </a:t>
            </a:r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collection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relevant </a:t>
            </a:r>
            <a:r>
              <a:rPr lang="de-DE" sz="2400" dirty="0" err="1"/>
              <a:t>endpoints</a:t>
            </a:r>
            <a:r>
              <a:rPr lang="de-DE" sz="2400" dirty="0"/>
              <a:t>, </a:t>
            </a:r>
            <a:r>
              <a:rPr lang="de-DE" sz="2400" dirty="0" err="1"/>
              <a:t>sufficient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collection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comparator</a:t>
            </a:r>
            <a:r>
              <a:rPr lang="de-DE" sz="2400" dirty="0"/>
              <a:t> </a:t>
            </a:r>
            <a:r>
              <a:rPr lang="de-DE" sz="2400" dirty="0" err="1"/>
              <a:t>treatment</a:t>
            </a:r>
            <a:r>
              <a:rPr lang="de-DE" sz="2400" dirty="0"/>
              <a:t>, </a:t>
            </a:r>
            <a:r>
              <a:rPr lang="de-DE" sz="2400" dirty="0" err="1"/>
              <a:t>pre-specification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analyses</a:t>
            </a:r>
            <a:endParaRPr lang="de-DE" sz="24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B825C8-E87B-40D1-BDCC-2FC72EF32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EB7EAE-316D-41B0-9A6A-CD9C5D525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6E657C-140F-46F6-80D9-3E70F56B9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96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B84A8B-F5E6-4032-A7DA-382F742E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Agenda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E98068-1AFB-4272-A2C8-4574424B0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HTA?</a:t>
            </a:r>
          </a:p>
          <a:p>
            <a:r>
              <a:rPr lang="de-DE" sz="2800" dirty="0"/>
              <a:t>External </a:t>
            </a:r>
            <a:r>
              <a:rPr lang="de-DE" sz="2800" dirty="0" err="1"/>
              <a:t>information</a:t>
            </a:r>
            <a:r>
              <a:rPr lang="de-DE" sz="2800" dirty="0"/>
              <a:t> in HTA</a:t>
            </a:r>
          </a:p>
          <a:p>
            <a:r>
              <a:rPr lang="de-DE" sz="2800" dirty="0"/>
              <a:t>European HTA Regulation</a:t>
            </a:r>
          </a:p>
          <a:p>
            <a:pPr lvl="1"/>
            <a:r>
              <a:rPr lang="de-DE" sz="2800" dirty="0"/>
              <a:t>Scientific </a:t>
            </a:r>
            <a:r>
              <a:rPr lang="de-DE" sz="2800" dirty="0" err="1"/>
              <a:t>question</a:t>
            </a:r>
            <a:endParaRPr lang="de-DE" sz="2800" dirty="0"/>
          </a:p>
          <a:p>
            <a:pPr lvl="1"/>
            <a:r>
              <a:rPr lang="de-DE" sz="2800" dirty="0"/>
              <a:t>Assessment </a:t>
            </a:r>
            <a:r>
              <a:rPr lang="de-DE" sz="2800" dirty="0" err="1"/>
              <a:t>approach</a:t>
            </a:r>
            <a:endParaRPr lang="de-DE" sz="2800" dirty="0"/>
          </a:p>
          <a:p>
            <a:r>
              <a:rPr lang="de-DE" sz="2800" dirty="0"/>
              <a:t>EU HTA </a:t>
            </a:r>
            <a:r>
              <a:rPr lang="de-DE" sz="2800" dirty="0" err="1"/>
              <a:t>guidance</a:t>
            </a:r>
            <a:r>
              <a:rPr lang="de-DE" sz="2800" dirty="0"/>
              <a:t> (on external </a:t>
            </a:r>
            <a:r>
              <a:rPr lang="de-DE" sz="2800" dirty="0" err="1"/>
              <a:t>controls</a:t>
            </a:r>
            <a:r>
              <a:rPr lang="de-DE" sz="2800" dirty="0"/>
              <a:t>)</a:t>
            </a:r>
          </a:p>
          <a:p>
            <a:r>
              <a:rPr lang="de-DE" sz="2800" dirty="0"/>
              <a:t>Experience </a:t>
            </a:r>
            <a:r>
              <a:rPr lang="de-DE" sz="2800" dirty="0" err="1"/>
              <a:t>with</a:t>
            </a:r>
            <a:r>
              <a:rPr lang="de-DE" sz="2800" dirty="0"/>
              <a:t> external </a:t>
            </a:r>
            <a:r>
              <a:rPr lang="de-DE" sz="2800" dirty="0" err="1"/>
              <a:t>controls</a:t>
            </a:r>
            <a:endParaRPr lang="de-DE" sz="2800" dirty="0"/>
          </a:p>
          <a:p>
            <a:r>
              <a:rPr lang="de-DE" sz="2800" dirty="0" err="1"/>
              <a:t>Conclusion</a:t>
            </a:r>
            <a:endParaRPr lang="de-DE" sz="2800" dirty="0"/>
          </a:p>
          <a:p>
            <a:endParaRPr lang="de-DE" sz="2800" dirty="0"/>
          </a:p>
          <a:p>
            <a:endParaRPr lang="de-DE" sz="28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7BF2EE-61B5-4D8D-8C6F-076246B53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926770-B9F2-4395-BD95-80BC7522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447D59-E9E0-4171-BC20-EB1F0B15B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930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DB4542-EB73-462B-B56A-2B1B99F6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 err="1"/>
              <a:t>Conclusion</a:t>
            </a: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D07CA6-B236-4576-A5D7-926FF60D2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0069"/>
            <a:ext cx="10972800" cy="4772000"/>
          </a:xfrm>
        </p:spPr>
        <p:txBody>
          <a:bodyPr/>
          <a:lstStyle/>
          <a:p>
            <a:r>
              <a:rPr lang="de-DE" sz="2400" dirty="0"/>
              <a:t>In </a:t>
            </a:r>
            <a:r>
              <a:rPr lang="de-DE" sz="2400" dirty="0" err="1"/>
              <a:t>current</a:t>
            </a:r>
            <a:r>
              <a:rPr lang="de-DE" sz="2400" dirty="0"/>
              <a:t> HTA </a:t>
            </a:r>
            <a:r>
              <a:rPr lang="de-DE" sz="2400" dirty="0" err="1"/>
              <a:t>submissions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use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external </a:t>
            </a:r>
            <a:r>
              <a:rPr lang="de-DE" sz="2400" dirty="0" err="1"/>
              <a:t>controls</a:t>
            </a:r>
            <a:r>
              <a:rPr lang="de-DE" sz="2400" dirty="0"/>
              <a:t> </a:t>
            </a:r>
            <a:r>
              <a:rPr lang="de-DE" sz="2400" dirty="0" err="1"/>
              <a:t>often</a:t>
            </a:r>
            <a:r>
              <a:rPr lang="de-DE" sz="2400" dirty="0"/>
              <a:t> </a:t>
            </a:r>
            <a:r>
              <a:rPr lang="de-DE" sz="2400" dirty="0" err="1"/>
              <a:t>does</a:t>
            </a:r>
            <a:r>
              <a:rPr lang="de-DE" sz="2400" dirty="0"/>
              <a:t> not </a:t>
            </a:r>
            <a:r>
              <a:rPr lang="de-DE" sz="2400" dirty="0" err="1"/>
              <a:t>meet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methodological</a:t>
            </a:r>
            <a:r>
              <a:rPr lang="de-DE" sz="2400" dirty="0"/>
              <a:t> </a:t>
            </a:r>
            <a:r>
              <a:rPr lang="de-DE" sz="2400" dirty="0" err="1"/>
              <a:t>requirements</a:t>
            </a:r>
            <a:endParaRPr lang="de-DE" sz="2400" dirty="0"/>
          </a:p>
          <a:p>
            <a:r>
              <a:rPr lang="de-DE" sz="2400" dirty="0"/>
              <a:t>Additional </a:t>
            </a:r>
            <a:r>
              <a:rPr lang="de-DE" sz="2400" dirty="0" err="1"/>
              <a:t>methods</a:t>
            </a:r>
            <a:r>
              <a:rPr lang="de-DE" sz="2400" dirty="0"/>
              <a:t> </a:t>
            </a:r>
            <a:r>
              <a:rPr lang="de-DE" sz="2400" dirty="0" err="1"/>
              <a:t>enabling</a:t>
            </a:r>
            <a:r>
              <a:rPr lang="de-DE" sz="2400" dirty="0"/>
              <a:t> </a:t>
            </a:r>
            <a:r>
              <a:rPr lang="de-DE" sz="2400" dirty="0" err="1"/>
              <a:t>comparative</a:t>
            </a:r>
            <a:r>
              <a:rPr lang="de-DE" sz="2400" dirty="0"/>
              <a:t> </a:t>
            </a:r>
            <a:r>
              <a:rPr lang="de-DE" sz="2400" dirty="0" err="1"/>
              <a:t>effectiveness</a:t>
            </a:r>
            <a:r>
              <a:rPr lang="de-DE" sz="2400" dirty="0"/>
              <a:t> </a:t>
            </a:r>
            <a:r>
              <a:rPr lang="de-DE" sz="2400" dirty="0" err="1"/>
              <a:t>analyses</a:t>
            </a:r>
            <a:r>
              <a:rPr lang="de-DE" sz="2400" dirty="0"/>
              <a:t> </a:t>
            </a:r>
            <a:r>
              <a:rPr lang="de-DE" sz="2400" dirty="0" err="1"/>
              <a:t>are</a:t>
            </a:r>
            <a:r>
              <a:rPr lang="de-DE" sz="2400" dirty="0"/>
              <a:t> </a:t>
            </a:r>
            <a:r>
              <a:rPr lang="de-DE" sz="2400" dirty="0" err="1"/>
              <a:t>welcome</a:t>
            </a:r>
            <a:endParaRPr lang="de-DE" sz="2400" dirty="0"/>
          </a:p>
          <a:p>
            <a:r>
              <a:rPr lang="de-DE" sz="2400" dirty="0" err="1"/>
              <a:t>However</a:t>
            </a:r>
            <a:r>
              <a:rPr lang="de-DE" sz="2400" dirty="0"/>
              <a:t>, </a:t>
            </a:r>
            <a:r>
              <a:rPr lang="de-DE" sz="2400" dirty="0" err="1"/>
              <a:t>when</a:t>
            </a:r>
            <a:r>
              <a:rPr lang="de-DE" sz="2400" dirty="0"/>
              <a:t> </a:t>
            </a:r>
            <a:r>
              <a:rPr lang="de-DE" sz="2400" dirty="0" err="1"/>
              <a:t>suggesting</a:t>
            </a:r>
            <a:r>
              <a:rPr lang="de-DE" sz="2400" dirty="0"/>
              <a:t> a </a:t>
            </a:r>
            <a:r>
              <a:rPr lang="de-DE" sz="2400" dirty="0" err="1"/>
              <a:t>new</a:t>
            </a:r>
            <a:r>
              <a:rPr lang="de-DE" sz="2400" dirty="0"/>
              <a:t> </a:t>
            </a:r>
            <a:r>
              <a:rPr lang="de-DE" sz="2400" dirty="0" err="1"/>
              <a:t>method</a:t>
            </a:r>
            <a:endParaRPr lang="de-DE" sz="2400" dirty="0"/>
          </a:p>
          <a:p>
            <a:pPr lvl="1"/>
            <a:r>
              <a:rPr lang="de-DE" sz="2400" dirty="0" err="1"/>
              <a:t>the</a:t>
            </a:r>
            <a:r>
              <a:rPr lang="de-DE" sz="2400" dirty="0"/>
              <a:t> design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any</a:t>
            </a:r>
            <a:r>
              <a:rPr lang="de-DE" sz="2400" dirty="0"/>
              <a:t> </a:t>
            </a:r>
            <a:r>
              <a:rPr lang="de-DE" sz="2400" dirty="0" err="1"/>
              <a:t>study</a:t>
            </a:r>
            <a:r>
              <a:rPr lang="de-DE" sz="2400" dirty="0"/>
              <a:t> </a:t>
            </a:r>
            <a:r>
              <a:rPr lang="de-DE" sz="2400" dirty="0" err="1"/>
              <a:t>using</a:t>
            </a:r>
            <a:r>
              <a:rPr lang="de-DE" sz="2400" dirty="0"/>
              <a:t> </a:t>
            </a:r>
            <a:r>
              <a:rPr lang="de-DE" sz="2400" dirty="0" err="1"/>
              <a:t>new</a:t>
            </a:r>
            <a:r>
              <a:rPr lang="de-DE" sz="2400" dirty="0"/>
              <a:t> </a:t>
            </a:r>
            <a:r>
              <a:rPr lang="de-DE" sz="2400" dirty="0" err="1"/>
              <a:t>analysis</a:t>
            </a:r>
            <a:r>
              <a:rPr lang="de-DE" sz="2400" dirty="0"/>
              <a:t> </a:t>
            </a:r>
            <a:r>
              <a:rPr lang="de-DE" sz="2400" dirty="0" err="1"/>
              <a:t>approaches</a:t>
            </a:r>
            <a:r>
              <a:rPr lang="de-DE" sz="2400" dirty="0"/>
              <a:t> </a:t>
            </a:r>
            <a:r>
              <a:rPr lang="de-DE" sz="2400" dirty="0" err="1"/>
              <a:t>should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specified</a:t>
            </a:r>
            <a:endParaRPr lang="de-DE" sz="2400" dirty="0"/>
          </a:p>
          <a:p>
            <a:pPr lvl="1"/>
            <a:r>
              <a:rPr lang="de-DE" sz="2400" dirty="0" err="1"/>
              <a:t>data</a:t>
            </a:r>
            <a:r>
              <a:rPr lang="de-DE" sz="2400" dirty="0"/>
              <a:t> </a:t>
            </a:r>
            <a:r>
              <a:rPr lang="de-DE" sz="2400" dirty="0" err="1"/>
              <a:t>requirements</a:t>
            </a:r>
            <a:r>
              <a:rPr lang="de-DE" sz="2400" dirty="0"/>
              <a:t> </a:t>
            </a:r>
            <a:r>
              <a:rPr lang="de-DE" sz="2400" dirty="0" err="1"/>
              <a:t>should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considered</a:t>
            </a:r>
            <a:r>
              <a:rPr lang="de-DE" sz="2400" dirty="0"/>
              <a:t> and </a:t>
            </a:r>
            <a:r>
              <a:rPr lang="de-DE" sz="2400" dirty="0" err="1"/>
              <a:t>clearly</a:t>
            </a:r>
            <a:r>
              <a:rPr lang="de-DE" sz="2400" dirty="0"/>
              <a:t> </a:t>
            </a:r>
            <a:r>
              <a:rPr lang="de-DE" sz="2400" dirty="0" err="1"/>
              <a:t>described</a:t>
            </a:r>
            <a:endParaRPr lang="de-DE" sz="2400" dirty="0"/>
          </a:p>
          <a:p>
            <a:pPr lvl="1"/>
            <a:r>
              <a:rPr lang="de-DE" sz="2400" dirty="0" err="1"/>
              <a:t>upfront</a:t>
            </a:r>
            <a:r>
              <a:rPr lang="de-DE" sz="2400" dirty="0"/>
              <a:t> </a:t>
            </a:r>
            <a:r>
              <a:rPr lang="de-DE" sz="2400" dirty="0" err="1"/>
              <a:t>feasability</a:t>
            </a:r>
            <a:r>
              <a:rPr lang="de-DE" sz="2400" dirty="0"/>
              <a:t> </a:t>
            </a:r>
            <a:r>
              <a:rPr lang="de-DE" sz="2400" dirty="0" err="1"/>
              <a:t>studies</a:t>
            </a:r>
            <a:r>
              <a:rPr lang="de-DE" sz="2400" dirty="0"/>
              <a:t> </a:t>
            </a:r>
            <a:r>
              <a:rPr lang="de-DE" sz="2400" dirty="0" err="1"/>
              <a:t>should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considered</a:t>
            </a:r>
            <a:endParaRPr lang="de-DE" sz="2400" dirty="0"/>
          </a:p>
          <a:p>
            <a:pPr lvl="1"/>
            <a:r>
              <a:rPr lang="de-DE" sz="2400" dirty="0" err="1"/>
              <a:t>methods</a:t>
            </a:r>
            <a:r>
              <a:rPr lang="de-DE" sz="2400" dirty="0"/>
              <a:t> </a:t>
            </a:r>
            <a:r>
              <a:rPr lang="de-DE" sz="2400" dirty="0" err="1"/>
              <a:t>should</a:t>
            </a:r>
            <a:r>
              <a:rPr lang="de-DE" sz="2400" dirty="0"/>
              <a:t> </a:t>
            </a:r>
            <a:r>
              <a:rPr lang="de-DE" sz="2400" dirty="0" err="1"/>
              <a:t>include</a:t>
            </a:r>
            <a:r>
              <a:rPr lang="de-DE" sz="2400" dirty="0"/>
              <a:t> (</a:t>
            </a:r>
            <a:r>
              <a:rPr lang="de-DE" sz="2400" dirty="0" err="1"/>
              <a:t>testable</a:t>
            </a:r>
            <a:r>
              <a:rPr lang="de-DE" sz="2400" dirty="0"/>
              <a:t>) </a:t>
            </a:r>
            <a:r>
              <a:rPr lang="de-DE" sz="2400" dirty="0" err="1"/>
              <a:t>considerations</a:t>
            </a:r>
            <a:r>
              <a:rPr lang="de-DE" sz="2400" dirty="0"/>
              <a:t> on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certainty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resulting</a:t>
            </a:r>
            <a:r>
              <a:rPr lang="de-DE" sz="2400" dirty="0"/>
              <a:t> </a:t>
            </a:r>
            <a:r>
              <a:rPr lang="de-DE" sz="2400" dirty="0" err="1"/>
              <a:t>evidence</a:t>
            </a:r>
            <a:r>
              <a:rPr lang="de-DE" sz="2400" dirty="0"/>
              <a:t> and </a:t>
            </a:r>
            <a:r>
              <a:rPr lang="de-DE" sz="2400" dirty="0" err="1"/>
              <a:t>its</a:t>
            </a:r>
            <a:r>
              <a:rPr lang="de-DE" sz="2400" dirty="0"/>
              <a:t> </a:t>
            </a:r>
            <a:r>
              <a:rPr lang="de-DE" sz="2400" dirty="0" err="1"/>
              <a:t>description</a:t>
            </a:r>
            <a:endParaRPr lang="de-DE" sz="2400" dirty="0"/>
          </a:p>
          <a:p>
            <a:pPr lvl="1"/>
            <a:r>
              <a:rPr lang="de-DE" sz="2400" dirty="0" err="1"/>
              <a:t>reporting</a:t>
            </a:r>
            <a:r>
              <a:rPr lang="de-DE" sz="2400" dirty="0"/>
              <a:t> </a:t>
            </a:r>
            <a:r>
              <a:rPr lang="de-DE" sz="2400" dirty="0" err="1"/>
              <a:t>requirements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both</a:t>
            </a:r>
            <a:r>
              <a:rPr lang="de-DE" sz="2400" dirty="0"/>
              <a:t> </a:t>
            </a:r>
            <a:r>
              <a:rPr lang="de-DE" sz="2400" dirty="0" err="1"/>
              <a:t>study</a:t>
            </a:r>
            <a:r>
              <a:rPr lang="de-DE" sz="2400" dirty="0"/>
              <a:t> </a:t>
            </a:r>
            <a:r>
              <a:rPr lang="de-DE" sz="2400" dirty="0" err="1"/>
              <a:t>planning</a:t>
            </a:r>
            <a:r>
              <a:rPr lang="de-DE" sz="2400" dirty="0"/>
              <a:t> and </a:t>
            </a:r>
            <a:r>
              <a:rPr lang="de-DE" sz="2400" dirty="0" err="1"/>
              <a:t>analysis</a:t>
            </a:r>
            <a:r>
              <a:rPr lang="de-DE" sz="2400" dirty="0"/>
              <a:t> </a:t>
            </a:r>
            <a:r>
              <a:rPr lang="de-DE" sz="2400" dirty="0" err="1"/>
              <a:t>should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defined</a:t>
            </a:r>
            <a:endParaRPr lang="de-DE" sz="24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02B8CC-1C49-4576-A199-C2B6C0119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58C7F6-3BD4-4ECF-97E4-26A3FACA7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C14B03-1D1F-4B68-8839-624601B4A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803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9" name="Rectangle 11"/>
          <p:cNvSpPr>
            <a:spLocks noGrp="1"/>
          </p:cNvSpPr>
          <p:nvPr>
            <p:ph type="title"/>
          </p:nvPr>
        </p:nvSpPr>
        <p:spPr>
          <a:xfrm>
            <a:off x="609600" y="692696"/>
            <a:ext cx="7067128" cy="739552"/>
          </a:xfrm>
          <a:noFill/>
        </p:spPr>
        <p:txBody>
          <a:bodyPr anchor="t"/>
          <a:lstStyle/>
          <a:p>
            <a:r>
              <a:rPr lang="en-GB" sz="2000" dirty="0">
                <a:solidFill>
                  <a:srgbClr val="007FB6"/>
                </a:solidFill>
              </a:rPr>
              <a:t>Institute for Quality and Efficiency in Health Care (</a:t>
            </a:r>
            <a:r>
              <a:rPr lang="en-GB" sz="2000" dirty="0" err="1">
                <a:solidFill>
                  <a:srgbClr val="007FB6"/>
                </a:solidFill>
              </a:rPr>
              <a:t>IQWiG</a:t>
            </a:r>
            <a:r>
              <a:rPr lang="en-GB" sz="2000" dirty="0">
                <a:solidFill>
                  <a:srgbClr val="007FB6"/>
                </a:solidFill>
              </a:rPr>
              <a:t>)</a:t>
            </a:r>
            <a:b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800">
                <a:latin typeface="Calibri" panose="020F0502020204030204" pitchFamily="34" charset="0"/>
                <a:cs typeface="Calibri" panose="020F0502020204030204" pitchFamily="34" charset="0"/>
              </a:rPr>
              <a:t>10 October 2025</a:t>
            </a:r>
            <a:endParaRPr lang="de-DE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847D-5AB4-4CF5-A414-D35ECC190A4D}" type="slidenum">
              <a:rPr lang="de-DE" sz="800">
                <a:latin typeface="Calibri" panose="020F0502020204030204" pitchFamily="34" charset="0"/>
                <a:cs typeface="Calibri" panose="020F0502020204030204" pitchFamily="34" charset="0"/>
              </a:rPr>
              <a:pPr/>
              <a:t>21</a:t>
            </a:fld>
            <a:endParaRPr lang="de-DE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2"/>
          <p:cNvSpPr txBox="1">
            <a:spLocks noGrp="1"/>
          </p:cNvSpPr>
          <p:nvPr/>
        </p:nvSpPr>
        <p:spPr>
          <a:xfrm>
            <a:off x="9372600" y="6629400"/>
            <a:ext cx="1143000" cy="152400"/>
          </a:xfrm>
          <a:prstGeom prst="rect">
            <a:avLst/>
          </a:prstGeom>
          <a:noFill/>
        </p:spPr>
        <p:txBody>
          <a:bodyPr r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r"/>
            <a:endParaRPr lang="de-DE" sz="700" dirty="0">
              <a:solidFill>
                <a:srgbClr val="7F7F7F"/>
              </a:solidFill>
              <a:cs typeface="Arial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401" y="2083201"/>
            <a:ext cx="5039698" cy="31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794A49C-3337-4A35-967F-B4EF85CE52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080" y="1621030"/>
            <a:ext cx="4238048" cy="40959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8958B-7C71-42CD-BAFC-5F24AF264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HTA </a:t>
            </a:r>
            <a:r>
              <a:rPr lang="de-DE" sz="4000" dirty="0" err="1"/>
              <a:t>decision</a:t>
            </a:r>
            <a:r>
              <a:rPr lang="de-DE" sz="4000" dirty="0"/>
              <a:t> </a:t>
            </a:r>
            <a:r>
              <a:rPr lang="de-DE" sz="4000" dirty="0" err="1"/>
              <a:t>making</a:t>
            </a:r>
            <a:r>
              <a:rPr lang="de-DE" sz="4000" dirty="0"/>
              <a:t> (1)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F4215FA-F90B-4495-8D60-2FB609621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E1CC93-3807-44C0-B4F9-230DAB39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244B-F0E4-4210-9AAF-DC9A03BA54A3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0646AF-37C9-470E-B9E8-352CED21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A9FA7CD-EE46-4CCD-B3A6-A50EA29EF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242" y="2420888"/>
            <a:ext cx="10704512" cy="322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90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2218D-319E-4DEE-97F6-81F79F721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HTA </a:t>
            </a:r>
            <a:r>
              <a:rPr lang="de-DE" sz="4000" dirty="0" err="1"/>
              <a:t>decision</a:t>
            </a:r>
            <a:r>
              <a:rPr lang="de-DE" sz="4000" dirty="0"/>
              <a:t> </a:t>
            </a:r>
            <a:r>
              <a:rPr lang="de-DE" sz="4000" dirty="0" err="1"/>
              <a:t>making</a:t>
            </a:r>
            <a:r>
              <a:rPr lang="de-DE" sz="4000" dirty="0"/>
              <a:t> (2)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76EEF0D-F0A4-4D43-891A-42F0E059F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2146CF-646D-4A22-BA45-C85A5683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15D71A-AD5F-45B8-9E2F-542D8B2F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244B-F0E4-4210-9AAF-DC9A03BA54A3}" type="slidenum">
              <a:rPr lang="de-DE" smtClean="0"/>
              <a:pPr/>
              <a:t>4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14B7604-3A26-45B9-BFBA-5698A8280A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1736812"/>
            <a:ext cx="10956540" cy="420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09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Today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not </a:t>
            </a:r>
            <a:r>
              <a:rPr lang="de-DE" dirty="0" err="1"/>
              <a:t>talking</a:t>
            </a:r>
            <a:r>
              <a:rPr lang="de-DE" dirty="0"/>
              <a:t> about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/>
              <a:t>Use </a:t>
            </a:r>
            <a:r>
              <a:rPr lang="de-DE" dirty="0" err="1"/>
              <a:t>of</a:t>
            </a:r>
            <a:r>
              <a:rPr lang="de-DE" dirty="0"/>
              <a:t> external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routine</a:t>
            </a:r>
            <a:r>
              <a:rPr lang="de-DE" dirty="0"/>
              <a:t> </a:t>
            </a:r>
            <a:r>
              <a:rPr lang="de-DE" dirty="0" err="1"/>
              <a:t>practice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, e.g.</a:t>
            </a:r>
          </a:p>
          <a:p>
            <a:pPr lvl="1"/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population</a:t>
            </a:r>
            <a:endParaRPr lang="de-DE" dirty="0"/>
          </a:p>
          <a:p>
            <a:pPr lvl="1"/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patterns</a:t>
            </a:r>
            <a:r>
              <a:rPr lang="de-DE" dirty="0"/>
              <a:t> in </a:t>
            </a:r>
            <a:r>
              <a:rPr lang="de-DE" dirty="0" err="1"/>
              <a:t>clinical</a:t>
            </a:r>
            <a:r>
              <a:rPr lang="de-DE" dirty="0"/>
              <a:t> </a:t>
            </a:r>
            <a:r>
              <a:rPr lang="de-DE" dirty="0" err="1"/>
              <a:t>practice</a:t>
            </a:r>
            <a:endParaRPr lang="de-DE" dirty="0"/>
          </a:p>
          <a:p>
            <a:pPr lvl="1"/>
            <a:r>
              <a:rPr lang="de-DE" dirty="0" err="1"/>
              <a:t>characteristics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patients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given</a:t>
            </a:r>
            <a:r>
              <a:rPr lang="de-DE" dirty="0"/>
              <a:t> </a:t>
            </a:r>
            <a:r>
              <a:rPr lang="de-DE" dirty="0" err="1"/>
              <a:t>disease</a:t>
            </a:r>
            <a:endParaRPr lang="de-DE" dirty="0"/>
          </a:p>
          <a:p>
            <a:pPr lvl="1"/>
            <a:r>
              <a:rPr lang="de-DE" dirty="0" err="1"/>
              <a:t>costs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in a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/>
              <a:t>…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Today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talking</a:t>
            </a:r>
            <a:r>
              <a:rPr lang="de-DE" dirty="0"/>
              <a:t> about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/>
              <a:t>Treatment </a:t>
            </a:r>
            <a:r>
              <a:rPr lang="de-DE" dirty="0" err="1"/>
              <a:t>effects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drugs</a:t>
            </a:r>
            <a:endParaRPr lang="de-DE" dirty="0"/>
          </a:p>
          <a:p>
            <a:pPr lvl="1"/>
            <a:r>
              <a:rPr lang="de-DE" dirty="0" err="1"/>
              <a:t>health</a:t>
            </a:r>
            <a:r>
              <a:rPr lang="de-DE" dirty="0"/>
              <a:t> </a:t>
            </a:r>
            <a:r>
              <a:rPr lang="de-DE" dirty="0" err="1"/>
              <a:t>outcomes</a:t>
            </a:r>
            <a:r>
              <a:rPr lang="de-DE" dirty="0"/>
              <a:t> </a:t>
            </a:r>
            <a:r>
              <a:rPr lang="de-DE" dirty="0" err="1"/>
              <a:t>causally</a:t>
            </a:r>
            <a:r>
              <a:rPr lang="de-DE" dirty="0"/>
              <a:t> </a:t>
            </a:r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treatments</a:t>
            </a:r>
            <a:endParaRPr lang="de-DE" dirty="0"/>
          </a:p>
          <a:p>
            <a:pPr lvl="1"/>
            <a:r>
              <a:rPr lang="de-DE" dirty="0" err="1"/>
              <a:t>comparative</a:t>
            </a:r>
            <a:r>
              <a:rPr lang="de-DE" dirty="0"/>
              <a:t> </a:t>
            </a:r>
            <a:r>
              <a:rPr lang="de-DE" dirty="0" err="1"/>
              <a:t>effectiveness</a:t>
            </a:r>
            <a:r>
              <a:rPr lang="de-DE" dirty="0"/>
              <a:t> </a:t>
            </a:r>
            <a:r>
              <a:rPr lang="de-DE" dirty="0" err="1"/>
              <a:t>comparing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outcomes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alternative </a:t>
            </a:r>
            <a:r>
              <a:rPr lang="de-DE" dirty="0" err="1"/>
              <a:t>interventions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description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certainty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effect</a:t>
            </a:r>
            <a:r>
              <a:rPr lang="de-DE" dirty="0"/>
              <a:t> </a:t>
            </a:r>
            <a:r>
              <a:rPr lang="de-DE" dirty="0" err="1"/>
              <a:t>estimates</a:t>
            </a:r>
            <a:endParaRPr lang="en-GB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97F9-EF23-4789-AE86-0D15FD6A59BE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Use </a:t>
            </a:r>
            <a:r>
              <a:rPr lang="de-DE" sz="3600" dirty="0" err="1"/>
              <a:t>of</a:t>
            </a:r>
            <a:r>
              <a:rPr lang="de-DE" sz="3600" dirty="0"/>
              <a:t> external </a:t>
            </a:r>
            <a:r>
              <a:rPr lang="de-DE" sz="3600" dirty="0" err="1"/>
              <a:t>data</a:t>
            </a:r>
            <a:r>
              <a:rPr lang="de-DE" sz="3600" dirty="0"/>
              <a:t> in HTA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82094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1135F4-9B18-4AEE-80B8-5A846C914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Regulation (EU) 2021/2282 on HTA</a:t>
            </a: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123F9E-A148-4BB5-BC2E-4D1C5966B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Article 9 (1) A joint clinical assessment shall result in a joint clinical assessment report that shall be accompanied by a summary report. Those reports shall not contain any value judgement or conclusions on the overall clinical added value of the assessed health technology and shall be limited to a description of the scientific analysis:</a:t>
            </a:r>
          </a:p>
          <a:p>
            <a:pPr lvl="1"/>
            <a:r>
              <a:rPr lang="en-US" dirty="0"/>
              <a:t>(a) of the </a:t>
            </a:r>
            <a:r>
              <a:rPr lang="en-US" b="1" dirty="0">
                <a:solidFill>
                  <a:schemeClr val="tx2"/>
                </a:solidFill>
              </a:rPr>
              <a:t>relative effects of the health technology </a:t>
            </a:r>
            <a:r>
              <a:rPr lang="en-US" dirty="0"/>
              <a:t>as assessed on the health outcomes against the chosen parameters which are based on the </a:t>
            </a:r>
            <a:r>
              <a:rPr lang="en-US" b="1" dirty="0">
                <a:solidFill>
                  <a:schemeClr val="tx2"/>
                </a:solidFill>
              </a:rPr>
              <a:t>assessment scope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as set out pursuant to Article 8(6);</a:t>
            </a:r>
          </a:p>
          <a:p>
            <a:pPr lvl="1"/>
            <a:r>
              <a:rPr lang="en-US" dirty="0"/>
              <a:t>(b) of the </a:t>
            </a:r>
            <a:r>
              <a:rPr lang="en-US" b="1" dirty="0">
                <a:solidFill>
                  <a:schemeClr val="tx2"/>
                </a:solidFill>
              </a:rPr>
              <a:t>degree of certainty of the relative effects</a:t>
            </a:r>
            <a:r>
              <a:rPr lang="en-US" dirty="0"/>
              <a:t>, taking into account the strengths and limitations of the available evidence.</a:t>
            </a:r>
          </a:p>
          <a:p>
            <a:pPr lvl="1"/>
            <a:endParaRPr lang="en-US" dirty="0"/>
          </a:p>
          <a:p>
            <a:r>
              <a:rPr lang="en-US" dirty="0"/>
              <a:t>The Joint Clinical Assessment is a factual description of the available evidence and it’s certainty – the decision on the acceptability of any uncertainty is taken at the national level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5ACBA2-3D2A-4824-9F67-6624EFFC4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0FD21F-D91E-4EC4-AA4B-BEC48DEA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7D56D9-73A1-43FF-9D26-2B789E091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78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E8C9C6-36CB-4AC0-87BA-35209E017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13" y="301868"/>
            <a:ext cx="9422837" cy="921197"/>
          </a:xfrm>
        </p:spPr>
        <p:txBody>
          <a:bodyPr/>
          <a:lstStyle/>
          <a:p>
            <a:r>
              <a:rPr lang="de-DE" sz="4000" dirty="0"/>
              <a:t>The </a:t>
            </a:r>
            <a:r>
              <a:rPr lang="de-DE" sz="4000" dirty="0" err="1"/>
              <a:t>starting</a:t>
            </a:r>
            <a:r>
              <a:rPr lang="de-DE" sz="4000" dirty="0"/>
              <a:t> </a:t>
            </a:r>
            <a:r>
              <a:rPr lang="de-DE" sz="4000" dirty="0" err="1"/>
              <a:t>point</a:t>
            </a:r>
            <a:r>
              <a:rPr lang="de-DE" sz="4000" dirty="0"/>
              <a:t>: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assessment</a:t>
            </a:r>
            <a:r>
              <a:rPr lang="de-DE" sz="4000" dirty="0"/>
              <a:t> </a:t>
            </a:r>
            <a:r>
              <a:rPr lang="de-DE" sz="4000" dirty="0" err="1"/>
              <a:t>scope</a:t>
            </a:r>
            <a:endParaRPr lang="de-DE" sz="4000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EE43287-83D4-4675-BF33-B570A37C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5275E2-EA65-4BA0-A5CF-31016EB80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91283F8-F96F-462E-B38D-77EBBEC26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389" y="1530259"/>
            <a:ext cx="4493342" cy="4764679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721FBB11-E8E1-49AD-9758-AACA0FCA1FD6}"/>
              </a:ext>
            </a:extLst>
          </p:cNvPr>
          <p:cNvSpPr txBox="1"/>
          <p:nvPr/>
        </p:nvSpPr>
        <p:spPr>
          <a:xfrm>
            <a:off x="4583833" y="1567048"/>
            <a:ext cx="7282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7FB6"/>
              </a:buClr>
              <a:buFont typeface="Wingdings" panose="05000000000000000000" pitchFamily="2" charset="2"/>
              <a:buChar char="§"/>
            </a:pPr>
            <a:r>
              <a:rPr lang="de-DE" sz="2000" dirty="0" err="1">
                <a:latin typeface="+mn-lt"/>
              </a:rPr>
              <a:t>Starting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point</a:t>
            </a:r>
            <a:r>
              <a:rPr lang="de-DE" sz="2000" dirty="0">
                <a:latin typeface="+mn-lt"/>
              </a:rPr>
              <a:t>: </a:t>
            </a:r>
            <a:r>
              <a:rPr lang="de-DE" sz="2000" dirty="0" err="1">
                <a:latin typeface="+mn-lt"/>
              </a:rPr>
              <a:t>policy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question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of</a:t>
            </a:r>
            <a:r>
              <a:rPr lang="de-DE" sz="2000" dirty="0">
                <a:latin typeface="+mn-lt"/>
              </a:rPr>
              <a:t> Member States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762DC43-5A9D-4FEF-A295-F8B4241A2C84}"/>
              </a:ext>
            </a:extLst>
          </p:cNvPr>
          <p:cNvSpPr txBox="1"/>
          <p:nvPr/>
        </p:nvSpPr>
        <p:spPr>
          <a:xfrm>
            <a:off x="4583833" y="2399181"/>
            <a:ext cx="73833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7FB6"/>
              </a:buClr>
              <a:buFont typeface="Wingdings" panose="05000000000000000000" pitchFamily="2" charset="2"/>
              <a:buChar char="§"/>
            </a:pPr>
            <a:r>
              <a:rPr lang="de-DE" sz="2000" dirty="0" err="1">
                <a:latin typeface="+mn-lt"/>
              </a:rPr>
              <a:t>Translated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into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standard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format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for</a:t>
            </a:r>
            <a:r>
              <a:rPr lang="de-DE" sz="2000" dirty="0">
                <a:latin typeface="+mn-lt"/>
              </a:rPr>
              <a:t> a </a:t>
            </a:r>
            <a:r>
              <a:rPr lang="de-DE" sz="2000" dirty="0" err="1">
                <a:latin typeface="+mn-lt"/>
              </a:rPr>
              <a:t>scientific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assessments</a:t>
            </a:r>
            <a:r>
              <a:rPr lang="de-DE" sz="2000" dirty="0">
                <a:latin typeface="+mn-lt"/>
              </a:rPr>
              <a:t>: PICO</a:t>
            </a:r>
          </a:p>
          <a:p>
            <a:pPr marL="342900" indent="-342900">
              <a:buClr>
                <a:srgbClr val="007FB6"/>
              </a:buClr>
              <a:buFont typeface="Wingdings" panose="05000000000000000000" pitchFamily="2" charset="2"/>
              <a:buChar char="§"/>
            </a:pPr>
            <a:r>
              <a:rPr lang="de-DE" sz="2000" dirty="0" err="1">
                <a:latin typeface="+mn-lt"/>
              </a:rPr>
              <a:t>Must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be</a:t>
            </a:r>
            <a:r>
              <a:rPr lang="de-DE" sz="2000" dirty="0">
                <a:latin typeface="+mn-lt"/>
              </a:rPr>
              <a:t> inclusive and </a:t>
            </a:r>
            <a:r>
              <a:rPr lang="de-DE" sz="2000" dirty="0" err="1">
                <a:latin typeface="+mn-lt"/>
              </a:rPr>
              <a:t>meet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the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requirements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of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the</a:t>
            </a:r>
            <a:r>
              <a:rPr lang="de-DE" sz="2000" dirty="0">
                <a:latin typeface="+mn-lt"/>
              </a:rPr>
              <a:t> Member States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547EB7B-5A5A-407B-A10D-8A1824496A88}"/>
              </a:ext>
            </a:extLst>
          </p:cNvPr>
          <p:cNvSpPr txBox="1"/>
          <p:nvPr/>
        </p:nvSpPr>
        <p:spPr>
          <a:xfrm>
            <a:off x="5447928" y="4763624"/>
            <a:ext cx="62681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7FB6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latin typeface="+mn-lt"/>
              </a:rPr>
              <a:t>JCA </a:t>
            </a:r>
            <a:r>
              <a:rPr lang="de-DE" sz="2000" dirty="0" err="1">
                <a:latin typeface="+mn-lt"/>
              </a:rPr>
              <a:t>report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describes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data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availability</a:t>
            </a:r>
            <a:r>
              <a:rPr lang="de-DE" sz="2000" dirty="0">
                <a:latin typeface="+mn-lt"/>
              </a:rPr>
              <a:t>, relative </a:t>
            </a:r>
            <a:r>
              <a:rPr lang="de-DE" sz="2000" dirty="0" err="1">
                <a:latin typeface="+mn-lt"/>
              </a:rPr>
              <a:t>effectiveness</a:t>
            </a:r>
            <a:r>
              <a:rPr lang="de-DE" sz="2000" dirty="0">
                <a:latin typeface="+mn-lt"/>
              </a:rPr>
              <a:t> and </a:t>
            </a:r>
            <a:r>
              <a:rPr lang="de-DE" sz="2000" dirty="0" err="1">
                <a:latin typeface="+mn-lt"/>
              </a:rPr>
              <a:t>safety</a:t>
            </a:r>
            <a:r>
              <a:rPr lang="de-DE" sz="2000" dirty="0">
                <a:latin typeface="+mn-lt"/>
              </a:rPr>
              <a:t> and </a:t>
            </a:r>
            <a:r>
              <a:rPr lang="de-DE" sz="2000" dirty="0" err="1">
                <a:latin typeface="+mn-lt"/>
              </a:rPr>
              <a:t>certainty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of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results</a:t>
            </a:r>
            <a:r>
              <a:rPr lang="de-DE" sz="2000" dirty="0">
                <a:latin typeface="+mn-lt"/>
              </a:rPr>
              <a:t> per PICO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3A535DC-561E-4DA9-90C8-EF38E8251875}"/>
              </a:ext>
            </a:extLst>
          </p:cNvPr>
          <p:cNvSpPr txBox="1"/>
          <p:nvPr/>
        </p:nvSpPr>
        <p:spPr>
          <a:xfrm>
            <a:off x="5465367" y="4014470"/>
            <a:ext cx="6000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7FB6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latin typeface="+mn-lt"/>
              </a:rPr>
              <a:t>Dossier </a:t>
            </a:r>
            <a:r>
              <a:rPr lang="de-DE" sz="2000" dirty="0" err="1">
                <a:latin typeface="+mn-lt"/>
              </a:rPr>
              <a:t>should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include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data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to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answer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the</a:t>
            </a:r>
            <a:r>
              <a:rPr lang="de-DE" sz="2000" dirty="0">
                <a:latin typeface="+mn-lt"/>
              </a:rPr>
              <a:t> PICO </a:t>
            </a:r>
            <a:r>
              <a:rPr lang="de-DE" sz="2000" dirty="0" err="1">
                <a:latin typeface="+mn-lt"/>
              </a:rPr>
              <a:t>questions</a:t>
            </a:r>
            <a:endParaRPr lang="de-DE" sz="2000" dirty="0">
              <a:latin typeface="+mn-lt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9A34C1-A44A-452A-B3E2-C072FF5E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244B-F0E4-4210-9AAF-DC9A03BA54A3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71B1581-418D-4105-A232-284C54E706A3}"/>
              </a:ext>
            </a:extLst>
          </p:cNvPr>
          <p:cNvSpPr txBox="1"/>
          <p:nvPr/>
        </p:nvSpPr>
        <p:spPr>
          <a:xfrm>
            <a:off x="5479702" y="6125661"/>
            <a:ext cx="6080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n-lt"/>
              </a:rPr>
              <a:t>https://health.ec.europa.eu/publications/guidance-scoping-process_en</a:t>
            </a:r>
          </a:p>
        </p:txBody>
      </p:sp>
    </p:spTree>
    <p:extLst>
      <p:ext uri="{BB962C8B-B14F-4D97-AF65-F5344CB8AC3E}">
        <p14:creationId xmlns:p14="http://schemas.microsoft.com/office/powerpoint/2010/main" val="137365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B3C28-7200-41DB-B196-19B06B49B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EU HTA </a:t>
            </a:r>
            <a:r>
              <a:rPr lang="de-DE" sz="3600" dirty="0" err="1"/>
              <a:t>guidance</a:t>
            </a:r>
            <a:r>
              <a:rPr lang="de-DE" sz="3600" dirty="0"/>
              <a:t>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assessment</a:t>
            </a:r>
            <a:endParaRPr lang="de-DE" sz="36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08CEA-7DA0-4C93-BBB7-671957BE0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180" y="4221088"/>
            <a:ext cx="10972800" cy="2016224"/>
          </a:xfrm>
        </p:spPr>
        <p:txBody>
          <a:bodyPr/>
          <a:lstStyle/>
          <a:p>
            <a:r>
              <a:rPr lang="de-DE" dirty="0"/>
              <a:t>PICO </a:t>
            </a:r>
            <a:r>
              <a:rPr lang="de-DE" dirty="0" err="1"/>
              <a:t>definition</a:t>
            </a:r>
            <a:endParaRPr lang="de-DE" dirty="0"/>
          </a:p>
          <a:p>
            <a:r>
              <a:rPr lang="de-DE" dirty="0"/>
              <a:t>Quantitative </a:t>
            </a:r>
            <a:r>
              <a:rPr lang="de-DE" dirty="0" err="1"/>
              <a:t>evidence</a:t>
            </a:r>
            <a:r>
              <a:rPr lang="de-DE" dirty="0"/>
              <a:t> </a:t>
            </a:r>
            <a:r>
              <a:rPr lang="de-DE" dirty="0" err="1"/>
              <a:t>synthesis</a:t>
            </a:r>
            <a:r>
              <a:rPr lang="de-DE" dirty="0"/>
              <a:t>: </a:t>
            </a:r>
            <a:r>
              <a:rPr lang="de-DE" dirty="0" err="1"/>
              <a:t>direct</a:t>
            </a:r>
            <a:r>
              <a:rPr lang="de-DE" dirty="0"/>
              <a:t> and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comparisons</a:t>
            </a:r>
            <a:endParaRPr lang="de-DE" dirty="0"/>
          </a:p>
          <a:p>
            <a:r>
              <a:rPr lang="de-DE" dirty="0"/>
              <a:t>Endpoints (</a:t>
            </a:r>
            <a:r>
              <a:rPr lang="de-DE" dirty="0" err="1"/>
              <a:t>clinical</a:t>
            </a:r>
            <a:r>
              <a:rPr lang="de-DE" dirty="0"/>
              <a:t>, PROs, </a:t>
            </a:r>
            <a:r>
              <a:rPr lang="de-DE" dirty="0" err="1"/>
              <a:t>surrogates</a:t>
            </a:r>
            <a:r>
              <a:rPr lang="de-DE" dirty="0"/>
              <a:t> [incl. </a:t>
            </a:r>
            <a:r>
              <a:rPr lang="de-DE" dirty="0" err="1"/>
              <a:t>validation</a:t>
            </a:r>
            <a:r>
              <a:rPr lang="de-DE" dirty="0"/>
              <a:t>], … )</a:t>
            </a:r>
          </a:p>
          <a:p>
            <a:r>
              <a:rPr lang="de-DE" dirty="0"/>
              <a:t>Assessment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certainty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effects</a:t>
            </a:r>
            <a:r>
              <a:rPr lang="de-DE" dirty="0"/>
              <a:t> (incl. </a:t>
            </a:r>
            <a:r>
              <a:rPr lang="de-DE" dirty="0" err="1"/>
              <a:t>strength</a:t>
            </a:r>
            <a:r>
              <a:rPr lang="de-DE" dirty="0"/>
              <a:t> and </a:t>
            </a:r>
            <a:r>
              <a:rPr lang="de-DE" dirty="0" err="1"/>
              <a:t>limitations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 </a:t>
            </a:r>
            <a:r>
              <a:rPr lang="de-DE" dirty="0" err="1"/>
              <a:t>evidence</a:t>
            </a:r>
            <a:r>
              <a:rPr lang="de-DE" dirty="0"/>
              <a:t>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B71156-459F-438B-832E-99C0FED1D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93D62A-BD9D-41EF-AD74-96B4B071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2160FE-BB7D-4EB0-B06F-5C15DD6F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8</a:t>
            </a:fld>
            <a:endParaRPr lang="de-DE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43D4D975-4F1A-4F3B-A4EE-E19F83FCB34B}"/>
              </a:ext>
            </a:extLst>
          </p:cNvPr>
          <p:cNvGrpSpPr/>
          <p:nvPr/>
        </p:nvGrpSpPr>
        <p:grpSpPr>
          <a:xfrm>
            <a:off x="2026183" y="1163688"/>
            <a:ext cx="8139633" cy="2697360"/>
            <a:chOff x="1952546" y="1844824"/>
            <a:chExt cx="8139633" cy="2990304"/>
          </a:xfrm>
        </p:grpSpPr>
        <p:graphicFrame>
          <p:nvGraphicFramePr>
            <p:cNvPr id="9" name="Diagramm 8">
              <a:extLst>
                <a:ext uri="{FF2B5EF4-FFF2-40B4-BE49-F238E27FC236}">
                  <a16:creationId xmlns:a16="http://schemas.microsoft.com/office/drawing/2014/main" id="{2ADE4E19-B949-4FE9-9180-5EE03296982C}"/>
                </a:ext>
              </a:extLst>
            </p:cNvPr>
            <p:cNvGraphicFramePr/>
            <p:nvPr/>
          </p:nvGraphicFramePr>
          <p:xfrm>
            <a:off x="1964179" y="1844824"/>
            <a:ext cx="8128000" cy="270933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313D2959-0DB6-43DD-B331-5DD1A70C0D5B}"/>
                </a:ext>
              </a:extLst>
            </p:cNvPr>
            <p:cNvSpPr txBox="1"/>
            <p:nvPr/>
          </p:nvSpPr>
          <p:spPr>
            <a:xfrm>
              <a:off x="1952546" y="4323324"/>
              <a:ext cx="8127999" cy="5118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5pPr>
              <a:lvl6pPr marL="22860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6pPr>
              <a:lvl7pPr marL="27432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7pPr>
              <a:lvl8pPr marL="32004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8pPr>
              <a:lvl9pPr marL="3657600" algn="l" defTabSz="914400" rtl="0" eaLnBrk="1" latinLnBrk="0" hangingPunct="1">
                <a:defRPr sz="1000" kern="1200">
                  <a:solidFill>
                    <a:schemeClr val="tx1"/>
                  </a:solidFill>
                  <a:latin typeface="Arial" charset="0"/>
                  <a:ea typeface="ＭＳ Ｐゴシック" pitchFamily="-108" charset="-128"/>
                  <a:cs typeface="+mn-cs"/>
                </a:defRPr>
              </a:lvl9pPr>
            </a:lstStyle>
            <a:p>
              <a:pPr algn="ctr"/>
              <a:r>
                <a:rPr lang="de-DE" sz="2400" dirty="0"/>
                <a:t>Degree </a:t>
              </a:r>
              <a:r>
                <a:rPr lang="de-DE" sz="2400" dirty="0" err="1"/>
                <a:t>of</a:t>
              </a:r>
              <a:r>
                <a:rPr lang="de-DE" sz="2400" dirty="0"/>
                <a:t> </a:t>
              </a:r>
              <a:r>
                <a:rPr lang="de-DE" sz="2400" dirty="0" err="1"/>
                <a:t>certainty</a:t>
              </a:r>
              <a:r>
                <a:rPr lang="de-DE" sz="2400" dirty="0"/>
                <a:t> </a:t>
              </a:r>
              <a:r>
                <a:rPr lang="de-DE" sz="2400" dirty="0" err="1"/>
                <a:t>of</a:t>
              </a:r>
              <a:r>
                <a:rPr lang="de-DE" sz="2400" dirty="0"/>
                <a:t> relative </a:t>
              </a:r>
              <a:r>
                <a:rPr lang="de-DE" sz="2400" dirty="0" err="1"/>
                <a:t>effects</a:t>
              </a:r>
              <a:endParaRPr lang="de-DE" sz="2400" dirty="0"/>
            </a:p>
          </p:txBody>
        </p:sp>
      </p:grpSp>
      <p:sp>
        <p:nvSpPr>
          <p:cNvPr id="7" name="Pfeil: nach links und rechts 6">
            <a:extLst>
              <a:ext uri="{FF2B5EF4-FFF2-40B4-BE49-F238E27FC236}">
                <a16:creationId xmlns:a16="http://schemas.microsoft.com/office/drawing/2014/main" id="{DDE29C34-F9B2-41EC-A608-1EA68CC96401}"/>
              </a:ext>
            </a:extLst>
          </p:cNvPr>
          <p:cNvSpPr/>
          <p:nvPr/>
        </p:nvSpPr>
        <p:spPr>
          <a:xfrm>
            <a:off x="5885792" y="1792291"/>
            <a:ext cx="432048" cy="21602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270CA0C-7366-4C55-8E2B-A1D2C7558153}"/>
              </a:ext>
            </a:extLst>
          </p:cNvPr>
          <p:cNvSpPr txBox="1"/>
          <p:nvPr/>
        </p:nvSpPr>
        <p:spPr>
          <a:xfrm>
            <a:off x="755222" y="6171110"/>
            <a:ext cx="10693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hlinkClick r:id="rId8"/>
              </a:rPr>
              <a:t>https://health.ec.europa.eu/health-technology-assessment/key-documents_en?f%5B0%5D=topic_topic%3A227</a:t>
            </a:r>
            <a:r>
              <a:rPr lang="de-DE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536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972C38-522A-45B5-9DC4-A56D3CA50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The </a:t>
            </a:r>
            <a:r>
              <a:rPr lang="de-DE" sz="4000" dirty="0" err="1"/>
              <a:t>Scoping</a:t>
            </a:r>
            <a:r>
              <a:rPr lang="de-DE" sz="4000" dirty="0"/>
              <a:t> </a:t>
            </a:r>
            <a:r>
              <a:rPr lang="de-DE" sz="4000" dirty="0" err="1"/>
              <a:t>process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AEABFE-C4C3-4BE8-87BF-67899C640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066" y="1432251"/>
            <a:ext cx="11138562" cy="4772000"/>
          </a:xfrm>
        </p:spPr>
        <p:txBody>
          <a:bodyPr/>
          <a:lstStyle/>
          <a:p>
            <a:r>
              <a:rPr lang="de-DE" sz="2800" dirty="0"/>
              <a:t>The </a:t>
            </a:r>
            <a:r>
              <a:rPr lang="de-DE" sz="2800" dirty="0" err="1"/>
              <a:t>assessment</a:t>
            </a:r>
            <a:r>
              <a:rPr lang="de-DE" sz="2800" dirty="0"/>
              <a:t> </a:t>
            </a:r>
            <a:r>
              <a:rPr lang="de-DE" sz="2800" dirty="0" err="1"/>
              <a:t>team</a:t>
            </a:r>
            <a:r>
              <a:rPr lang="de-DE" sz="2800" dirty="0"/>
              <a:t> (</a:t>
            </a:r>
            <a:r>
              <a:rPr lang="de-DE" sz="2800" dirty="0" err="1"/>
              <a:t>from</a:t>
            </a:r>
            <a:r>
              <a:rPr lang="de-DE" sz="2800" dirty="0"/>
              <a:t> 2 Member States) </a:t>
            </a:r>
            <a:r>
              <a:rPr lang="de-DE" sz="2800" dirty="0" err="1"/>
              <a:t>develops</a:t>
            </a:r>
            <a:r>
              <a:rPr lang="de-DE" sz="2800" dirty="0"/>
              <a:t> an </a:t>
            </a:r>
            <a:r>
              <a:rPr lang="de-DE" sz="2800" dirty="0" err="1"/>
              <a:t>assessment</a:t>
            </a:r>
            <a:r>
              <a:rPr lang="de-DE" sz="2800" dirty="0"/>
              <a:t> </a:t>
            </a:r>
            <a:r>
              <a:rPr lang="de-DE" sz="2800" dirty="0" err="1"/>
              <a:t>scope</a:t>
            </a:r>
            <a:r>
              <a:rPr lang="de-DE" sz="2800" dirty="0"/>
              <a:t> </a:t>
            </a:r>
            <a:r>
              <a:rPr lang="de-DE" sz="2800" dirty="0" err="1"/>
              <a:t>proposal</a:t>
            </a:r>
            <a:r>
              <a:rPr lang="de-DE" sz="2800" dirty="0"/>
              <a:t> (PICO </a:t>
            </a:r>
            <a:r>
              <a:rPr lang="de-DE" sz="2800" dirty="0" err="1"/>
              <a:t>proposal</a:t>
            </a:r>
            <a:r>
              <a:rPr lang="de-DE" sz="2800" dirty="0"/>
              <a:t>) </a:t>
            </a:r>
            <a:r>
              <a:rPr lang="de-DE" sz="2800" dirty="0" err="1"/>
              <a:t>based</a:t>
            </a:r>
            <a:r>
              <a:rPr lang="de-DE" sz="2800" dirty="0"/>
              <a:t> on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indication</a:t>
            </a:r>
            <a:r>
              <a:rPr lang="de-DE" sz="2800" dirty="0"/>
              <a:t> </a:t>
            </a:r>
            <a:r>
              <a:rPr lang="de-DE" sz="2800" dirty="0" err="1"/>
              <a:t>applied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Health Technology Developer</a:t>
            </a:r>
          </a:p>
          <a:p>
            <a:r>
              <a:rPr lang="de-DE" sz="2800" dirty="0"/>
              <a:t>Member States </a:t>
            </a:r>
            <a:r>
              <a:rPr lang="de-DE" sz="2800" dirty="0" err="1"/>
              <a:t>provide</a:t>
            </a:r>
            <a:r>
              <a:rPr lang="de-DE" sz="2800" dirty="0"/>
              <a:t> </a:t>
            </a:r>
            <a:r>
              <a:rPr lang="de-DE" sz="2800" dirty="0" err="1"/>
              <a:t>their</a:t>
            </a:r>
            <a:r>
              <a:rPr lang="de-DE" sz="2800" dirty="0"/>
              <a:t> </a:t>
            </a:r>
            <a:r>
              <a:rPr lang="de-DE" sz="2800" dirty="0" err="1"/>
              <a:t>feedback</a:t>
            </a:r>
            <a:r>
              <a:rPr lang="de-DE" sz="2800" dirty="0"/>
              <a:t> on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proposal</a:t>
            </a:r>
            <a:r>
              <a:rPr lang="de-DE" sz="2800" dirty="0"/>
              <a:t> </a:t>
            </a:r>
            <a:r>
              <a:rPr lang="de-DE" sz="2800" dirty="0" err="1"/>
              <a:t>reflecting</a:t>
            </a:r>
            <a:r>
              <a:rPr lang="de-DE" sz="2800" dirty="0"/>
              <a:t> </a:t>
            </a:r>
            <a:r>
              <a:rPr lang="de-DE" sz="2800" dirty="0" err="1"/>
              <a:t>their</a:t>
            </a:r>
            <a:r>
              <a:rPr lang="de-DE" sz="2800" dirty="0"/>
              <a:t> </a:t>
            </a:r>
            <a:r>
              <a:rPr lang="de-DE" sz="2800" dirty="0" err="1"/>
              <a:t>needs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regard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PICOs</a:t>
            </a:r>
          </a:p>
          <a:p>
            <a:r>
              <a:rPr lang="de-DE" sz="2800" dirty="0"/>
              <a:t>The </a:t>
            </a:r>
            <a:r>
              <a:rPr lang="de-DE" sz="2800" dirty="0" err="1"/>
              <a:t>assessment</a:t>
            </a:r>
            <a:r>
              <a:rPr lang="de-DE" sz="2800" dirty="0"/>
              <a:t> </a:t>
            </a:r>
            <a:r>
              <a:rPr lang="de-DE" sz="2800" dirty="0" err="1"/>
              <a:t>team</a:t>
            </a:r>
            <a:r>
              <a:rPr lang="de-DE" sz="2800" dirty="0"/>
              <a:t> </a:t>
            </a:r>
            <a:r>
              <a:rPr lang="de-DE" sz="2800" dirty="0" err="1"/>
              <a:t>consolidates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feedback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r>
              <a:rPr lang="de-DE" sz="2800" dirty="0"/>
              <a:t> an </a:t>
            </a:r>
            <a:r>
              <a:rPr lang="de-DE" sz="2800" dirty="0" err="1"/>
              <a:t>opimised</a:t>
            </a:r>
            <a:r>
              <a:rPr lang="de-DE" sz="2800" dirty="0"/>
              <a:t> </a:t>
            </a:r>
            <a:r>
              <a:rPr lang="de-DE" sz="2800" dirty="0" err="1"/>
              <a:t>number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PICOs</a:t>
            </a:r>
          </a:p>
          <a:p>
            <a:r>
              <a:rPr lang="de-DE" sz="2800" dirty="0"/>
              <a:t>The </a:t>
            </a:r>
            <a:r>
              <a:rPr lang="de-DE" sz="2800" dirty="0" err="1"/>
              <a:t>assessment</a:t>
            </a:r>
            <a:r>
              <a:rPr lang="de-DE" sz="2800" dirty="0"/>
              <a:t> </a:t>
            </a:r>
            <a:r>
              <a:rPr lang="de-DE" sz="2800" dirty="0" err="1"/>
              <a:t>scope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validated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Member States</a:t>
            </a:r>
          </a:p>
          <a:p>
            <a:r>
              <a:rPr lang="de-DE" sz="2800" dirty="0"/>
              <a:t>The </a:t>
            </a:r>
            <a:r>
              <a:rPr lang="de-DE" sz="2800" dirty="0" err="1"/>
              <a:t>assessment</a:t>
            </a:r>
            <a:r>
              <a:rPr lang="de-DE" sz="2800" dirty="0"/>
              <a:t> </a:t>
            </a:r>
            <a:r>
              <a:rPr lang="de-DE" sz="2800" dirty="0" err="1"/>
              <a:t>scope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communicated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Health Technology Developer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6CE038-F52F-45B0-A8B4-151A7F4B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 October 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0F94B7-8703-4B3A-88C0-F78D0F64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B. Wieseler / IQWiG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3A97AE-AF21-45EA-930B-5E6F2BD3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2234842"/>
      </p:ext>
    </p:extLst>
  </p:cSld>
  <p:clrMapOvr>
    <a:masterClrMapping/>
  </p:clrMapOvr>
</p:sld>
</file>

<file path=ppt/theme/theme1.xml><?xml version="1.0" encoding="utf-8"?>
<a:theme xmlns:a="http://schemas.openxmlformats.org/drawingml/2006/main" name="2_iqwig_praesenation_11">
  <a:themeElements>
    <a:clrScheme name="2022-11-22_IQWiG_Farben">
      <a:dk1>
        <a:sysClr val="windowText" lastClr="000000"/>
      </a:dk1>
      <a:lt1>
        <a:sysClr val="window" lastClr="FFFFFF"/>
      </a:lt1>
      <a:dk2>
        <a:srgbClr val="006092"/>
      </a:dk2>
      <a:lt2>
        <a:srgbClr val="DDE8EE"/>
      </a:lt2>
      <a:accent1>
        <a:srgbClr val="0098C6"/>
      </a:accent1>
      <a:accent2>
        <a:srgbClr val="7D4781"/>
      </a:accent2>
      <a:accent3>
        <a:srgbClr val="95B222"/>
      </a:accent3>
      <a:accent4>
        <a:srgbClr val="B9CF2A"/>
      </a:accent4>
      <a:accent5>
        <a:srgbClr val="B95D29"/>
      </a:accent5>
      <a:accent6>
        <a:srgbClr val="F79646"/>
      </a:accent6>
      <a:hlink>
        <a:srgbClr val="0098C6"/>
      </a:hlink>
      <a:folHlink>
        <a:srgbClr val="5E91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iqwig_praesenation_1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gitavit Bisam Arbeitshilfen" ma:contentTypeID="0x010100F1EC7A4135DD41B0A092AB5B3264BC84010500EE2344C140C8C746A2472C487803E1BA" ma:contentTypeVersion="45" ma:contentTypeDescription="Agitavit Bisam Arbeitshilfen Content Type" ma:contentTypeScope="" ma:versionID="c6d5b7a20cb6fe347df6894f1089d0b8">
  <xsd:schema xmlns:xsd="http://www.w3.org/2001/XMLSchema" xmlns:xs="http://www.w3.org/2001/XMLSchema" xmlns:p="http://schemas.microsoft.com/office/2006/metadata/properties" xmlns:ns1="http://schemas.microsoft.com/sharepoint/v3" xmlns:ns2="4c8961af-311b-48a4-9b35-3da8a681cf19" targetNamespace="http://schemas.microsoft.com/office/2006/metadata/properties" ma:root="true" ma:fieldsID="31c6de334493a4526901eaeebe5e3901" ns1:_="" ns2:_="">
    <xsd:import namespace="http://schemas.microsoft.com/sharepoint/v3"/>
    <xsd:import namespace="4c8961af-311b-48a4-9b35-3da8a681cf19"/>
    <xsd:element name="properties">
      <xsd:complexType>
        <xsd:sequence>
          <xsd:element name="documentManagement">
            <xsd:complexType>
              <xsd:all>
                <xsd:element ref="ns1:AgitavitIPBisamIdentifier" minOccurs="0"/>
                <xsd:element ref="ns1:AgitavitIPBisamWorkAidsTaxHTField0" minOccurs="0"/>
                <xsd:element ref="ns1:AgitavitIPBisamResponsibilitiesTaxHTField0" minOccurs="0"/>
                <xsd:element ref="ns1:AgitavitIPBisamProcessTypeTaxHTField0" minOccurs="0"/>
                <xsd:element ref="ns1:AgitavitIPBisamAuthor"/>
                <xsd:element ref="ns1:AgitavitIPBisamProductReferenceTaxHTField0" minOccurs="0"/>
                <xsd:element ref="ns1:AgitavitIPOUnitTaxHTField0" minOccurs="0"/>
                <xsd:element ref="ns1:AgitavitIPBisamNote" minOccurs="0"/>
                <xsd:element ref="ns2:TaxCatchAll" minOccurs="0"/>
                <xsd:element ref="ns2:TaxCatchAllLabel" minOccurs="0"/>
                <xsd:element ref="ns1:AgitavitIPShowAtStart"/>
                <xsd:element ref="ns1:AgitavitIPResponsiblePerson" minOccurs="0"/>
                <xsd:element ref="ns1:AgitavitIPCatTaxHTField0" minOccurs="0"/>
                <xsd:element ref="ns1:AgitavitIPCTypeTaxHTField0" minOccurs="0"/>
                <xsd:element ref="ns1:AgitavitIPKeyTaxHTField0" minOccurs="0"/>
                <xsd:element ref="ns1:AgitavitIPDocValidFrom"/>
                <xsd:element ref="ns1:AgitavitIPDocVersion"/>
                <xsd:element ref="ns2:AgitavitIPBisam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gitavitIPBisamIdentifier" ma:index="0" nillable="true" ma:displayName="Nummer/Identifier" ma:hidden="true" ma:internalName="AgitavitIPBisamIdentifier" ma:readOnly="false">
      <xsd:simpleType>
        <xsd:restriction base="dms:Text"/>
      </xsd:simpleType>
    </xsd:element>
    <xsd:element name="AgitavitIPBisamWorkAidsTaxHTField0" ma:index="1" ma:taxonomy="true" ma:internalName="AgitavitIPBisamWorkAidsTaxHTField0" ma:taxonomyFieldName="AgitavitIPBisamWorkAids" ma:displayName="Typ Arbeitshilfen" ma:default="" ma:fieldId="{53770d08-33ae-450e-be1a-7d8c75fcb387}" ma:sspId="044b4fee-ceaa-4a1b-96c6-a757828ffb0d" ma:termSetId="86516ba0-6138-4479-8166-c9f24eaa71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BisamResponsibilitiesTaxHTField0" ma:index="3" nillable="true" ma:taxonomy="true" ma:internalName="AgitavitIPBisamResponsibilitiesTaxHTField0" ma:taxonomyFieldName="AgitavitIPBisamResponsibilities" ma:displayName="Verantwortlichkeiten" ma:readOnly="false" ma:default="" ma:fieldId="{3c7e4cda-a3e9-469e-8bff-d53a8d2cde72}" ma:sspId="044b4fee-ceaa-4a1b-96c6-a757828ffb0d" ma:termSetId="44b488d3-4893-4004-81ad-a0e7e4faa92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BisamProcessTypeTaxHTField0" ma:index="5" nillable="true" ma:taxonomy="true" ma:internalName="AgitavitIPBisamProcessTypeTaxHTField0" ma:taxonomyFieldName="AgitavitIPBisamProcessType" ma:displayName="Prozesstyp" ma:readOnly="false" ma:default="" ma:fieldId="{e9f81722-361d-4da8-bb01-c1e58d55abec}" ma:sspId="044b4fee-ceaa-4a1b-96c6-a757828ffb0d" ma:termSetId="198b0634-676e-43b7-8c80-4e9f92fa97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BisamAuthor" ma:index="8" ma:displayName="Autor/in" ma:internalName="AgitavitIPBisamAuthor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gitavitIPBisamProductReferenceTaxHTField0" ma:index="9" ma:taxonomy="true" ma:internalName="AgitavitIPBisamProductReferenceTaxHTField0" ma:taxonomyFieldName="AgitavitIPBisamProductReference" ma:displayName="Produktbezug" ma:default="" ma:fieldId="{15187fbe-dbe8-4eda-a67b-1ad542eb2725}" ma:taxonomyMulti="true" ma:sspId="044b4fee-ceaa-4a1b-96c6-a757828ffb0d" ma:termSetId="3d9a9bfa-0234-4f72-b096-d8dab21103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OUnitTaxHTField0" ma:index="10" ma:taxonomy="true" ma:internalName="AgitavitIPOUnitTaxHTField0" ma:taxonomyFieldName="AgitavitIPOUnit" ma:displayName="Ressort / Bereich" ma:readOnly="false" ma:default="" ma:fieldId="{7a96ae1b-4f3d-48d9-b0bc-e0a97618a202}" ma:sspId="044b4fee-ceaa-4a1b-96c6-a757828ffb0d" ma:termSetId="bb67f158-2537-49c9-a097-c67a61e821b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BisamNote" ma:index="11" nillable="true" ma:displayName="Notiz/Hinweis" ma:internalName="AgitavitIPBisamNote">
      <xsd:simpleType>
        <xsd:restriction base="dms:Unknown"/>
      </xsd:simpleType>
    </xsd:element>
    <xsd:element name="AgitavitIPShowAtStart" ma:index="22" ma:displayName="Auf Startseite" ma:default="0" ma:internalName="AgitavitIPShowAtStart">
      <xsd:simpleType>
        <xsd:restriction base="dms:Boolean"/>
      </xsd:simpleType>
    </xsd:element>
    <xsd:element name="AgitavitIPResponsiblePerson" ma:index="25" nillable="true" ma:displayName="Ansprechpartner/in" ma:internalName="AgitavitIPResponsiblePerson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gitavitIPCatTaxHTField0" ma:index="27" nillable="true" ma:taxonomy="true" ma:internalName="AgitavitIPCatTaxHTField0" ma:taxonomyFieldName="AgitavitIPCat" ma:displayName="Kategorie" ma:default="" ma:fieldId="{807de5ad-6e79-4a69-b02f-30d0c34862e9}" ma:sspId="044b4fee-ceaa-4a1b-96c6-a757828ffb0d" ma:termSetId="3029bd2d-5150-4a69-9c0b-93267f7766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CTypeTaxHTField0" ma:index="28" nillable="true" ma:taxonomy="true" ma:internalName="AgitavitIPCTypeTaxHTField0" ma:taxonomyFieldName="AgitavitIPCType" ma:displayName="Typ" ma:default="" ma:fieldId="{4daa182c-d68e-49dc-b316-921fe58b11f2}" ma:sspId="044b4fee-ceaa-4a1b-96c6-a757828ffb0d" ma:termSetId="45fb69bd-db33-4fc1-b25e-6a2248cc6de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KeyTaxHTField0" ma:index="29" nillable="true" ma:taxonomy="true" ma:internalName="AgitavitIPKeyTaxHTField0" ma:taxonomyFieldName="AgitavitIPKey" ma:displayName="Stichwörter" ma:default="" ma:fieldId="{c01dd2f3-ae3b-4d99-95b3-ea981df0ab2b}" ma:sspId="044b4fee-ceaa-4a1b-96c6-a757828ffb0d" ma:termSetId="93dd28b3-e6aa-4e93-bd14-bffd3ba926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gitavitIPDocValidFrom" ma:index="30" ma:displayName="Gültig ab" ma:internalName="AgitavitIPDocValidFrom" ma:readOnly="false">
      <xsd:simpleType>
        <xsd:restriction base="dms:DateTime"/>
      </xsd:simpleType>
    </xsd:element>
    <xsd:element name="AgitavitIPDocVersion" ma:index="31" ma:displayName="Version" ma:internalName="AgitavitIPDocVers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961af-311b-48a4-9b35-3da8a681cf1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iespalte &quot;Alle abfangen&quot;" ma:description="" ma:hidden="true" ma:list="{b208dbd7-c1e0-4708-b914-2c444e4d99a7}" ma:internalName="TaxCatchAll" ma:showField="CatchAllData" ma:web="4c8961af-311b-48a4-9b35-3da8a681cf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iespalte &quot;Alle abfangen&quot;1" ma:description="" ma:hidden="true" ma:list="{b208dbd7-c1e0-4708-b914-2c444e4d99a7}" ma:internalName="TaxCatchAllLabel" ma:readOnly="true" ma:showField="CatchAllDataLabel" ma:web="4c8961af-311b-48a4-9b35-3da8a681cf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gitavitIPBisamLink" ma:index="33" nillable="true" ma:displayName="BISAM Link" ma:format="Hyperlink" ma:internalName="AgitavitIPBisam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Inhaltstyp"/>
        <xsd:element ref="dc:title" maxOccurs="1" ma:index="1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itavitIPDocVersion xmlns="http://schemas.microsoft.com/sharepoint/v3">2.0</AgitavitIPDocVersion>
    <AgitavitIPBisamProcessTypeTaxHTField0 xmlns="http://schemas.microsoft.com/sharepoint/v3">
      <Terms xmlns="http://schemas.microsoft.com/office/infopath/2007/PartnerControls"/>
    </AgitavitIPBisamProcessTypeTaxHTField0>
    <AgitavitIPKey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Veranstaltungen</TermName>
          <TermId xmlns="http://schemas.microsoft.com/office/infopath/2007/PartnerControls">4827545e-13d9-4134-ba83-96e5c7ca1684</TermId>
        </TermInfo>
      </Terms>
    </AgitavitIPKeyTaxHTField0>
    <AgitavitIPBisamIdentifier xmlns="http://schemas.microsoft.com/sharepoint/v3" xsi:nil="true"/>
    <AgitavitIPBisamNote xmlns="http://schemas.microsoft.com/sharepoint/v3" xsi:nil="true"/>
    <AgitavitIPShowAtStart xmlns="http://schemas.microsoft.com/sharepoint/v3">true</AgitavitIPShowAtStart>
    <AgitavitIPBisamAuthor xmlns="http://schemas.microsoft.com/sharepoint/v3">
      <UserInfo>
        <DisplayName>i:0#.w|iqwig\akamphuis,#i:0#.w|iqwig\akamphuis,#Andrea.Kamphuis@iqwig.de,#Andrea.Kamphuis@iqwig.de,#Kamphuis, Andrea,#,#Stabsbereich Kommunikation,#</DisplayName>
        <AccountId>175</AccountId>
        <AccountType/>
      </UserInfo>
    </AgitavitIPBisamAuthor>
    <AgitavitIPCTyp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BISAM Dokument</TermName>
          <TermId xmlns="http://schemas.microsoft.com/office/infopath/2007/PartnerControls">9ce391e5-d697-4807-8ee7-27671a4738d2</TermId>
        </TermInfo>
      </Terms>
    </AgitavitIPCTypeTaxHTField0>
    <TaxCatchAll xmlns="4c8961af-311b-48a4-9b35-3da8a681cf19">
      <Value>36</Value>
      <Value>1302</Value>
      <Value>161</Value>
      <Value>95</Value>
      <Value>94</Value>
      <Value>298</Value>
      <Value>13</Value>
      <Value>1593</Value>
      <Value>11</Value>
      <Value>10</Value>
      <Value>8</Value>
      <Value>7</Value>
      <Value>6</Value>
      <Value>5</Value>
      <Value>4</Value>
      <Value>224</Value>
      <Value>1</Value>
      <Value>296</Value>
    </TaxCatchAll>
    <AgitavitIPBisamProductReferenc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Andere</TermName>
          <TermId xmlns="http://schemas.microsoft.com/office/infopath/2007/PartnerControls">5324d678-cdf0-4f99-9b3b-73efabf7cd31</TermId>
        </TermInfo>
      </Terms>
    </AgitavitIPBisamProductReferenceTaxHTField0>
    <AgitavitIPBisamWorkAids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dbf1a4f3-7b1f-40ae-b46c-9aa81bd2aa61</TermId>
        </TermInfo>
      </Terms>
    </AgitavitIPBisamWorkAidsTaxHTField0>
    <AgitavitIPOUnit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Bereich Gesundheitsökonomie</TermName>
          <TermId xmlns="http://schemas.microsoft.com/office/infopath/2007/PartnerControls">564d6bfa-a37b-4d02-9728-c0aec91c333d</TermId>
        </TermInfo>
        <TermInfo xmlns="http://schemas.microsoft.com/office/infopath/2007/PartnerControls">
          <TermName xmlns="http://schemas.microsoft.com/office/infopath/2007/PartnerControls">Bereich Versorgung</TermName>
          <TermId xmlns="http://schemas.microsoft.com/office/infopath/2007/PartnerControls">c0632c9e-8c04-4143-ae23-5987a1c4df3d</TermId>
        </TermInfo>
        <TermInfo xmlns="http://schemas.microsoft.com/office/infopath/2007/PartnerControls">
          <TermName xmlns="http://schemas.microsoft.com/office/infopath/2007/PartnerControls">Institutsleitung</TermName>
          <TermId xmlns="http://schemas.microsoft.com/office/infopath/2007/PartnerControls">46a62318-6194-4a64-827a-faf6ec0a97f5</TermId>
        </TermInfo>
        <TermInfo xmlns="http://schemas.microsoft.com/office/infopath/2007/PartnerControls">
          <TermName xmlns="http://schemas.microsoft.com/office/infopath/2007/PartnerControls">Ressort Arzneimittelbewertung</TermName>
          <TermId xmlns="http://schemas.microsoft.com/office/infopath/2007/PartnerControls">c9f0ae73-1fa5-44bb-975a-188dfd5eeed5</TermId>
        </TermInfo>
        <TermInfo xmlns="http://schemas.microsoft.com/office/infopath/2007/PartnerControls">
          <TermName xmlns="http://schemas.microsoft.com/office/infopath/2007/PartnerControls">Ressort Gesundheitsinformation</TermName>
          <TermId xmlns="http://schemas.microsoft.com/office/infopath/2007/PartnerControls">707e7db6-8203-4545-a4b5-ad1c427d5597</TermId>
        </TermInfo>
        <TermInfo xmlns="http://schemas.microsoft.com/office/infopath/2007/PartnerControls">
          <TermName xmlns="http://schemas.microsoft.com/office/infopath/2007/PartnerControls">Ressort Informationsmanagement</TermName>
          <TermId xmlns="http://schemas.microsoft.com/office/infopath/2007/PartnerControls">fd67e727-8553-4984-8222-9886cc004e7a</TermId>
        </TermInfo>
        <TermInfo xmlns="http://schemas.microsoft.com/office/infopath/2007/PartnerControls">
          <TermName xmlns="http://schemas.microsoft.com/office/infopath/2007/PartnerControls">Ressort Medizinische Biometrie</TermName>
          <TermId xmlns="http://schemas.microsoft.com/office/infopath/2007/PartnerControls">5818f769-d5d7-425c-a284-4a8e8d38c3cf</TermId>
        </TermInfo>
        <TermInfo xmlns="http://schemas.microsoft.com/office/infopath/2007/PartnerControls">
          <TermName xmlns="http://schemas.microsoft.com/office/infopath/2007/PartnerControls">Ressort Nichtmedikamentöse Verfahren</TermName>
          <TermId xmlns="http://schemas.microsoft.com/office/infopath/2007/PartnerControls">790857f6-65ce-483f-8dfb-9acc948e6d31</TermId>
        </TermInfo>
        <TermInfo xmlns="http://schemas.microsoft.com/office/infopath/2007/PartnerControls">
          <TermName xmlns="http://schemas.microsoft.com/office/infopath/2007/PartnerControls">Ressort Verwaltung</TermName>
          <TermId xmlns="http://schemas.microsoft.com/office/infopath/2007/PartnerControls">eb03ef0a-8adf-4aa8-92f1-7ec31eca67f9</TermId>
        </TermInfo>
        <TermInfo xmlns="http://schemas.microsoft.com/office/infopath/2007/PartnerControls">
          <TermName xmlns="http://schemas.microsoft.com/office/infopath/2007/PartnerControls">Stabsbereich Internationale Beziehungen</TermName>
          <TermId xmlns="http://schemas.microsoft.com/office/infopath/2007/PartnerControls">ec158e24-cf5b-4432-a8f4-298945462ee1</TermId>
        </TermInfo>
        <TermInfo xmlns="http://schemas.microsoft.com/office/infopath/2007/PartnerControls">
          <TermName xmlns="http://schemas.microsoft.com/office/infopath/2007/PartnerControls">Stabsbereich Kommunikation</TermName>
          <TermId xmlns="http://schemas.microsoft.com/office/infopath/2007/PartnerControls">e932153a-9ef0-4534-a34e-fe125816f92e</TermId>
        </TermInfo>
        <TermInfo xmlns="http://schemas.microsoft.com/office/infopath/2007/PartnerControls">
          <TermName xmlns="http://schemas.microsoft.com/office/infopath/2007/PartnerControls">Stabsbereich Qualitätssicherung</TermName>
          <TermId xmlns="http://schemas.microsoft.com/office/infopath/2007/PartnerControls">1a7a5084-c0ba-47ac-b9bf-2117e2dce4d6</TermId>
        </TermInfo>
        <TermInfo xmlns="http://schemas.microsoft.com/office/infopath/2007/PartnerControls">
          <TermName xmlns="http://schemas.microsoft.com/office/infopath/2007/PartnerControls">Stabsbereich Recht</TermName>
          <TermId xmlns="http://schemas.microsoft.com/office/infopath/2007/PartnerControls">2a281517-0c23-4e67-959f-f309b05e96b6</TermId>
        </TermInfo>
      </Terms>
    </AgitavitIPOUnitTaxHTField0>
    <AgitavitIPCat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</TermName>
          <TermId xmlns="http://schemas.microsoft.com/office/infopath/2007/PartnerControls">533e8800-2221-49a3-8969-6a33291af355</TermId>
        </TermInfo>
      </Terms>
    </AgitavitIPCatTaxHTField0>
    <AgitavitIPBisamLink xmlns="4c8961af-311b-48a4-9b35-3da8a681cf19">
      <Url xsi:nil="true"/>
      <Description xsi:nil="true"/>
    </AgitavitIPBisamLink>
    <AgitavitIPResponsiblePerson xmlns="http://schemas.microsoft.com/sharepoint/v3">
      <UserInfo>
        <DisplayName/>
        <AccountId xsi:nil="true"/>
        <AccountType/>
      </UserInfo>
    </AgitavitIPResponsiblePerson>
    <AgitavitIPDocValidFrom xmlns="http://schemas.microsoft.com/sharepoint/v3">2023-02-28T23:00:00+00:00</AgitavitIPDocValidFrom>
    <AgitavitIPBisamResponsibilitiesTaxHTField0 xmlns="http://schemas.microsoft.com/sharepoint/v3">
      <Terms xmlns="http://schemas.microsoft.com/office/infopath/2007/PartnerControls"/>
    </AgitavitIPBisamResponsibilitiesTaxHTField0>
  </documentManagement>
</p:properties>
</file>

<file path=customXml/itemProps1.xml><?xml version="1.0" encoding="utf-8"?>
<ds:datastoreItem xmlns:ds="http://schemas.openxmlformats.org/officeDocument/2006/customXml" ds:itemID="{B51402E1-4402-4A07-85FD-7F3D6085B9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c8961af-311b-48a4-9b35-3da8a681cf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03230E-756D-4CA8-BB72-BBBFAFF745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B4AFE3-1F96-4061-904E-96EE27F45893}">
  <ds:schemaRefs>
    <ds:schemaRef ds:uri="http://schemas.microsoft.com/sharepoint/v3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c8961af-311b-48a4-9b35-3da8a681cf1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1760</Words>
  <Application>Microsoft Office PowerPoint</Application>
  <PresentationFormat>Breitbild</PresentationFormat>
  <Paragraphs>230</Paragraphs>
  <Slides>21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EC Square Sans Pro</vt:lpstr>
      <vt:lpstr>Times</vt:lpstr>
      <vt:lpstr>Wingdings</vt:lpstr>
      <vt:lpstr>2_iqwig_praesenation_11</vt:lpstr>
      <vt:lpstr>Health technology assessment view on external information</vt:lpstr>
      <vt:lpstr>Agenda</vt:lpstr>
      <vt:lpstr>HTA decision making (1)</vt:lpstr>
      <vt:lpstr>HTA decision making (2)</vt:lpstr>
      <vt:lpstr>Use of external data in HTA</vt:lpstr>
      <vt:lpstr>Regulation (EU) 2021/2282 on HTA</vt:lpstr>
      <vt:lpstr>The starting point: the assessment scope</vt:lpstr>
      <vt:lpstr>EU HTA guidance for the assessment</vt:lpstr>
      <vt:lpstr>The Scoping process</vt:lpstr>
      <vt:lpstr>Example PICOs (preparatory PICO exercise)</vt:lpstr>
      <vt:lpstr>From the PICO to evidence for the JCA</vt:lpstr>
      <vt:lpstr>Guidance on evidence synthesis: direct comparisons and anchored ITCs from RCTs</vt:lpstr>
      <vt:lpstr>Guidance on evidence synthesis: un-anchored ITCs</vt:lpstr>
      <vt:lpstr>Acceptability of methods in JCA</vt:lpstr>
      <vt:lpstr>External controls in practise</vt:lpstr>
      <vt:lpstr>PowerPoint-Präsentation</vt:lpstr>
      <vt:lpstr>External controls in HTA</vt:lpstr>
      <vt:lpstr>External control in HTA: the Lisocabtagene case study</vt:lpstr>
      <vt:lpstr>Prospective data collection for external controls</vt:lpstr>
      <vt:lpstr>Conclusion</vt:lpstr>
      <vt:lpstr>Institute for Quality and Efficiency in Health Care (IQWiG)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Präsentationsfolien en links</dc:title>
  <dc:creator/>
  <cp:lastModifiedBy/>
  <cp:revision>1</cp:revision>
  <dcterms:created xsi:type="dcterms:W3CDTF">2022-04-07T08:09:15Z</dcterms:created>
  <dcterms:modified xsi:type="dcterms:W3CDTF">2025-10-06T08:36:32Z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gitavitIPOUnit">
    <vt:lpwstr>94;#Bereich Gesundheitsökonomie|564d6bfa-a37b-4d02-9728-c0aec91c333d;#95;#Bereich Versorgung|c0632c9e-8c04-4143-ae23-5987a1c4df3d;#1;#Institutsleitung|46a62318-6194-4a64-827a-faf6ec0a97f5;#7;#Ressort Arzneimittelbewertung|c9f0ae73-1fa5-44bb-975a-188dfd5ee</vt:lpwstr>
  </property>
  <property fmtid="{D5CDD505-2E9C-101B-9397-08002B2CF9AE}" pid="3" name="AgitavitIPBisamWorkAids">
    <vt:lpwstr>298;#Vorlagen|dbf1a4f3-7b1f-40ae-b46c-9aa81bd2aa61</vt:lpwstr>
  </property>
  <property fmtid="{D5CDD505-2E9C-101B-9397-08002B2CF9AE}" pid="4" name="ContentTypeId">
    <vt:lpwstr>0x010100F1EC7A4135DD41B0A092AB5B3264BC84010500EE2344C140C8C746A2472C487803E1BA</vt:lpwstr>
  </property>
  <property fmtid="{D5CDD505-2E9C-101B-9397-08002B2CF9AE}" pid="5" name="AgitavitIPCat">
    <vt:lpwstr>296;#Vorlage|533e8800-2221-49a3-8969-6a33291af355</vt:lpwstr>
  </property>
  <property fmtid="{D5CDD505-2E9C-101B-9397-08002B2CF9AE}" pid="6" name="AgitavitIPBisamProductReference">
    <vt:lpwstr>161;#Andere|5324d678-cdf0-4f99-9b3b-73efabf7cd31</vt:lpwstr>
  </property>
  <property fmtid="{D5CDD505-2E9C-101B-9397-08002B2CF9AE}" pid="7" name="AgitavitIPKey">
    <vt:lpwstr>1302;#Veranstaltungen|4827545e-13d9-4134-ba83-96e5c7ca1684</vt:lpwstr>
  </property>
  <property fmtid="{D5CDD505-2E9C-101B-9397-08002B2CF9AE}" pid="8" name="AgitavitIPBisamProcessType">
    <vt:lpwstr/>
  </property>
  <property fmtid="{D5CDD505-2E9C-101B-9397-08002B2CF9AE}" pid="9" name="AgitavitIPCType">
    <vt:lpwstr>36;#BISAM Dokument|9ce391e5-d697-4807-8ee7-27671a4738d2</vt:lpwstr>
  </property>
  <property fmtid="{D5CDD505-2E9C-101B-9397-08002B2CF9AE}" pid="10" name="AgitavitIPBisamResponsibilities">
    <vt:lpwstr/>
  </property>
</Properties>
</file>