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  <p:sldMasterId id="2147483722" r:id="rId6"/>
    <p:sldMasterId id="2147483708" r:id="rId7"/>
    <p:sldMasterId id="2147483694" r:id="rId8"/>
  </p:sldMasterIdLst>
  <p:notesMasterIdLst>
    <p:notesMasterId r:id="rId67"/>
  </p:notesMasterIdLst>
  <p:handoutMasterIdLst>
    <p:handoutMasterId r:id="rId68"/>
  </p:handoutMasterIdLst>
  <p:sldIdLst>
    <p:sldId id="327" r:id="rId9"/>
    <p:sldId id="424" r:id="rId10"/>
    <p:sldId id="328" r:id="rId11"/>
    <p:sldId id="329" r:id="rId12"/>
    <p:sldId id="402" r:id="rId13"/>
    <p:sldId id="403" r:id="rId14"/>
    <p:sldId id="404" r:id="rId15"/>
    <p:sldId id="400" r:id="rId16"/>
    <p:sldId id="450" r:id="rId17"/>
    <p:sldId id="454" r:id="rId18"/>
    <p:sldId id="431" r:id="rId19"/>
    <p:sldId id="451" r:id="rId20"/>
    <p:sldId id="420" r:id="rId21"/>
    <p:sldId id="418" r:id="rId22"/>
    <p:sldId id="417" r:id="rId23"/>
    <p:sldId id="421" r:id="rId24"/>
    <p:sldId id="422" r:id="rId25"/>
    <p:sldId id="423" r:id="rId26"/>
    <p:sldId id="455" r:id="rId27"/>
    <p:sldId id="415" r:id="rId28"/>
    <p:sldId id="407" r:id="rId29"/>
    <p:sldId id="408" r:id="rId30"/>
    <p:sldId id="409" r:id="rId31"/>
    <p:sldId id="410" r:id="rId32"/>
    <p:sldId id="412" r:id="rId33"/>
    <p:sldId id="413" r:id="rId34"/>
    <p:sldId id="405" r:id="rId35"/>
    <p:sldId id="406" r:id="rId36"/>
    <p:sldId id="429" r:id="rId37"/>
    <p:sldId id="457" r:id="rId38"/>
    <p:sldId id="458" r:id="rId39"/>
    <p:sldId id="430" r:id="rId40"/>
    <p:sldId id="456" r:id="rId41"/>
    <p:sldId id="459" r:id="rId42"/>
    <p:sldId id="468" r:id="rId43"/>
    <p:sldId id="441" r:id="rId44"/>
    <p:sldId id="445" r:id="rId45"/>
    <p:sldId id="446" r:id="rId46"/>
    <p:sldId id="426" r:id="rId47"/>
    <p:sldId id="447" r:id="rId48"/>
    <p:sldId id="464" r:id="rId49"/>
    <p:sldId id="444" r:id="rId50"/>
    <p:sldId id="432" r:id="rId51"/>
    <p:sldId id="433" r:id="rId52"/>
    <p:sldId id="434" r:id="rId53"/>
    <p:sldId id="452" r:id="rId54"/>
    <p:sldId id="466" r:id="rId55"/>
    <p:sldId id="436" r:id="rId56"/>
    <p:sldId id="438" r:id="rId57"/>
    <p:sldId id="437" r:id="rId58"/>
    <p:sldId id="467" r:id="rId59"/>
    <p:sldId id="439" r:id="rId60"/>
    <p:sldId id="462" r:id="rId61"/>
    <p:sldId id="463" r:id="rId62"/>
    <p:sldId id="448" r:id="rId63"/>
    <p:sldId id="449" r:id="rId64"/>
    <p:sldId id="425" r:id="rId65"/>
    <p:sldId id="45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pos="846" userDrawn="1">
          <p15:clr>
            <a:srgbClr val="A4A3A4"/>
          </p15:clr>
        </p15:guide>
        <p15:guide id="9" orient="horz" pos="2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67C04D"/>
    <a:srgbClr val="626262"/>
    <a:srgbClr val="00BED5"/>
    <a:srgbClr val="E94D36"/>
    <a:srgbClr val="008AAD"/>
    <a:srgbClr val="BE2BBB"/>
    <a:srgbClr val="FF5A5A"/>
    <a:srgbClr val="00A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2" autoAdjust="0"/>
    <p:restoredTop sz="75641" autoAdjust="0"/>
  </p:normalViewPr>
  <p:slideViewPr>
    <p:cSldViewPr snapToGrid="0" snapToObjects="1">
      <p:cViewPr varScale="1">
        <p:scale>
          <a:sx n="48" d="100"/>
          <a:sy n="48" d="100"/>
        </p:scale>
        <p:origin x="1272" y="28"/>
      </p:cViewPr>
      <p:guideLst>
        <p:guide orient="horz" pos="278"/>
        <p:guide pos="279"/>
        <p:guide orient="horz" pos="3906"/>
        <p:guide pos="7355"/>
        <p:guide pos="3840"/>
        <p:guide orient="horz" pos="845"/>
        <p:guide orient="horz" pos="3770"/>
        <p:guide pos="846"/>
        <p:guide orient="horz" pos="21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5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F31178-119D-44E0-AA7C-44E487085F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915F8-D2C9-42C2-8B7C-B73C5E147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5F376-9A97-4718-AB43-2131DF4A848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E4A9F-6706-4D05-89D7-B49E68B077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3624E-AFAC-4FF4-90DB-DB0A8E1858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8FF9-6937-4B73-8B22-9FC5C35FF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9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Methodological questions that need more attention when it comes to novel digital outcomes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1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validate digital outcome measures.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32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Assume that this is for primary outcome </a:t>
            </a:r>
            <a:br>
              <a:rPr lang="en-GB" dirty="0"/>
            </a:br>
            <a:r>
              <a:rPr lang="en-GB" dirty="0"/>
              <a:t>held as a prime example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2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2C585-42E5-6850-3FF6-44A0571F7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C1FEA2-E53A-F199-8C69-8C7981DA5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8E41C-048F-B301-7FC5-21AE9C24D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3F98D-F465-1A5B-7B3B-CF5A650BB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22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Accuracy – granular level (strides) </a:t>
            </a:r>
            <a:br>
              <a:rPr lang="en-GB" dirty="0"/>
            </a:br>
            <a:r>
              <a:rPr lang="en-GB" dirty="0"/>
              <a:t>for the next criteria – scalar summary. </a:t>
            </a:r>
          </a:p>
          <a:p>
            <a:r>
              <a:rPr lang="en-GB" dirty="0"/>
              <a:t>When </a:t>
            </a:r>
            <a:r>
              <a:rPr lang="en-GB" dirty="0" err="1"/>
              <a:t>weartime</a:t>
            </a:r>
            <a:r>
              <a:rPr lang="en-GB" dirty="0"/>
              <a:t> is goes beyond 180hours – variability </a:t>
            </a:r>
            <a:r>
              <a:rPr lang="en-GB" dirty="0" err="1"/>
              <a:t>stabilisies</a:t>
            </a:r>
            <a:r>
              <a:rPr lang="en-GB" dirty="0"/>
              <a:t> – compliance is high </a:t>
            </a:r>
          </a:p>
          <a:p>
            <a:r>
              <a:rPr lang="en-GB" dirty="0"/>
              <a:t>Includes both weekends and weekdays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61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Clinical validation is about whether you can measure a clinical experience. </a:t>
            </a:r>
            <a:br>
              <a:rPr lang="en-GB" dirty="0"/>
            </a:br>
            <a:r>
              <a:rPr lang="en-GB" dirty="0"/>
              <a:t>How well it correlates well with the gold-standard 6MWT. </a:t>
            </a:r>
            <a:br>
              <a:rPr lang="en-GB" dirty="0"/>
            </a:br>
            <a:r>
              <a:rPr lang="en-GB" dirty="0"/>
              <a:t>Able to detect change quicker.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56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Strides – functions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15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Only 2 weeks – found this was insufficient, and re-do the run-in period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94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83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79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21CCE-1157-C0DE-6F2F-862B24EB0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64E1AB-AF42-4E63-4B07-BBED3BDDE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AB3347-BA19-6E2B-CE5C-B660B6EF0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if some participants are recruited in the winter, and have their </a:t>
            </a:r>
            <a:r>
              <a:rPr lang="en-GB" dirty="0" err="1"/>
              <a:t>followup</a:t>
            </a:r>
            <a:r>
              <a:rPr lang="en-GB" dirty="0"/>
              <a:t> in the summer, and therefore have a higher MVPA at follow-up simply due to the seasonality?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E9B60-8958-3B57-B0D3-3EE3ADEB4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6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 iconic examples of digital outcomes which have been used as primary outcomes in phase III trials;</a:t>
            </a:r>
          </a:p>
          <a:p>
            <a:r>
              <a:rPr lang="en-GB" dirty="0"/>
              <a:t>Intersperse 8 methodological questions: some to do with validation (how do you know that these are just as good as traditional outcomes); some are to do with actually using these novel outcomes in trials and new considerations that arise. </a:t>
            </a:r>
            <a:br>
              <a:rPr lang="en-GB" dirty="0"/>
            </a:br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8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C4A3D-8FE4-1BB9-8F8B-BB53F4400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89841-7EE1-86F9-54F8-979D04B1C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C091F2-B10D-F5A0-F064-2BC3363A0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assume a very simplified analysis </a:t>
            </a:r>
            <a:br>
              <a:rPr lang="en-GB" dirty="0"/>
            </a:br>
            <a:r>
              <a:rPr lang="en-GB" dirty="0"/>
              <a:t>regress the average time spent at follow-up to average time spent at baseline and treatment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63D33-877A-9248-FC08-1FFB11349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10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simulate daily time spent in MVPA. This is a skewed outcome, so we model this as a log-normal distribution with mean </a:t>
            </a:r>
            <a:r>
              <a:rPr lang="en-GB" dirty="0" err="1"/>
              <a:t>Muij</a:t>
            </a:r>
            <a:r>
              <a:rPr lang="en-GB" dirty="0"/>
              <a:t> and standard deviation 46. </a:t>
            </a:r>
            <a:br>
              <a:rPr lang="en-GB" dirty="0"/>
            </a:br>
            <a:r>
              <a:rPr lang="en-GB" dirty="0"/>
              <a:t>mu has a component for baseline time spent in MVPA – </a:t>
            </a:r>
            <a:br>
              <a:rPr lang="en-GB" dirty="0"/>
            </a:br>
            <a:r>
              <a:rPr lang="en-GB" dirty="0"/>
              <a:t>treatment effect is 12.5 – values taken to be similar to that of the trial.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67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now introduce some additional effects. </a:t>
            </a:r>
            <a:br>
              <a:rPr lang="en-GB" dirty="0"/>
            </a:br>
            <a:r>
              <a:rPr lang="en-GB" dirty="0"/>
              <a:t>If some participants, if they are recruited in the winter and followed up in the summer, there is an additive effect and potentially and interaction with treatment </a:t>
            </a:r>
          </a:p>
          <a:p>
            <a:r>
              <a:rPr lang="en-GB" dirty="0"/>
              <a:t>Analogously, we have an additive effect for the observer effect for days in week 1 and potentially also an interaction with treatment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1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the top: mean of treatment effect, bottom: standard error of treatment effect. </a:t>
            </a:r>
            <a:br>
              <a:rPr lang="en-GB" dirty="0"/>
            </a:br>
            <a:r>
              <a:rPr lang="en-GB" dirty="0"/>
              <a:t>In the absence of any seasonality, the treatment effect is 12.5.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8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the seasonal effect increases from 0 to 10, if 10% of participants experience seasonal effect..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98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98BF0-B3D5-8C3D-659D-BC426D38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F6AE4-003A-50FF-7D0B-5E8DAF783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9A97E1-1BFB-DE4B-0FB7-9052A753A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0B66A-FCC4-C8F1-03D9-0A82DC05E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20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27E51-0671-5797-2097-8FF702D44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FE6A85-0E4B-18F2-6BF5-2F9219CFA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73933D-3404-D651-C35E-A87DA7BF3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A693C-523E-DAC7-099D-24A29C296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51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we measure outcome/endpoints in clinical trials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lots of diseases areas which affect physical activity, the gold standard way to measure someone’s health is with the 6-minute walk test </a:t>
            </a:r>
            <a:br>
              <a:rPr lang="en-GB" dirty="0"/>
            </a:br>
            <a:r>
              <a:rPr lang="en-GB" dirty="0"/>
              <a:t>- </a:t>
            </a:r>
            <a:br>
              <a:rPr lang="en-GB" dirty="0"/>
            </a:br>
            <a:r>
              <a:rPr lang="en-GB" dirty="0"/>
              <a:t> measure outcome/endpoint of a clinical trial using a digital device </a:t>
            </a:r>
            <a:br>
              <a:rPr lang="en-GB" dirty="0"/>
            </a:br>
            <a:r>
              <a:rPr lang="en-GB" dirty="0"/>
              <a:t>- usually in a way that allows for decentralisation of the trial </a:t>
            </a:r>
          </a:p>
          <a:p>
            <a:r>
              <a:rPr lang="en-GB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2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data that you get is very different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3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Physiological metric on a very small unit of time – minute </a:t>
            </a:r>
            <a:br>
              <a:rPr lang="en-GB" dirty="0"/>
            </a:br>
            <a:r>
              <a:rPr lang="en-GB" dirty="0"/>
              <a:t>Diurnal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02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B0C91-D812-4161-288A-29677909C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36CCD1-3357-6DC0-BE0C-54B6BFA03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BFA1C-8CB8-EF9B-8FC3-A993C0A2C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AD3B1-26F8-3FBC-2ADF-BF54C6CE6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DE69D-E157-44FA-B8BD-9B7307C0CF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24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7FDBE-7CBF-17D7-C02D-B7E4678E5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6FA36-B973-6AFA-FD68-38DCD8D0E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81A4E3-025A-1F47-F155-659B7A5B1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May depend on choice of analysis: Primary analysis, vs exploratory level. </a:t>
            </a:r>
            <a:br>
              <a:rPr lang="en-GB" dirty="0"/>
            </a:br>
            <a:r>
              <a:rPr lang="en-GB" dirty="0"/>
              <a:t>Question that comes with digital outcome measures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87975-E501-F4FB-E111-A715E0C42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DE69D-E157-44FA-B8BD-9B7307C0CF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2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C3C-DDC9-4A4B-A6BB-18D5C6BD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5177-E4A6-6847-B9A4-54832D67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E712-E13F-6F4B-B3AC-3F073D43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77E-15FA-7249-8F7D-ACD4850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ABEE-43FB-4947-BA77-B6D089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2EE-F821-4C43-AA2F-042957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90E6-3242-504F-B5BF-8EFADD79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6C2F-02E3-004E-A61B-C112B4DD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45FA-5E02-C348-8B73-79D8FF1B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CF8E-806F-684A-BA15-000958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4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FF98-93B9-614A-956D-616315C9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7278-13CF-044A-B803-ABF47169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B06C-A89B-6145-99D0-AF10A69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4436-FE79-A64C-B05F-B9D9DCB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32B0-22AA-5E47-B0B8-4420B81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671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C3C-DDC9-4A4B-A6BB-18D5C6BD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5177-E4A6-6847-B9A4-54832D67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E712-E13F-6F4B-B3AC-3F073D43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77E-15FA-7249-8F7D-ACD4850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ABEE-43FB-4947-BA77-B6D089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BAA7-71CF-0A4B-888B-EAAB8B61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EB6A-5768-B54E-8C8A-8842028C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6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C03-FD22-CC47-BCA2-C982075C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C265-62BB-2B41-BABC-2E245F4C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DABD-4A21-9649-A2AE-01163733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C7A-2542-A845-85A5-3B9DAC4E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F62-4AF2-7642-BD7E-C8D4C8D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9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5C6-AEDB-B54A-A0AE-D017F7E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C126-1AD8-8947-9D15-E96D0A2A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8C1C-0E34-644F-907B-860A7D6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615AC-484C-434E-91DE-EB2DFC2C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A790-B4B0-F342-A4F0-3CA4130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60EB-C18A-7747-8ACE-56CD62D3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A54A5-CF5D-564B-9EA9-3B02D5E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69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C252-6B6D-3349-B87C-3B6F3469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83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BAA7-71CF-0A4B-888B-EAAB8B61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EB6A-5768-B54E-8C8A-8842028C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97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68F-DFC2-1A42-9DEF-4904ED2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1E7-F6F8-D147-839C-3CD6CEEE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D195-D8BB-4B4F-A309-91989CB2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2563-01E7-A14D-832B-6747D22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5BBC-CB9B-114B-A8FD-BBE6E96B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0E48-FAB1-0E4D-9C00-18E68A6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80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E6F0-3C18-7B40-B729-99AD393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D51F-EB34-CF46-88FB-5954092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49B8-4D56-5B40-9FC3-713CDF94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854D-C3C4-494B-9B9A-0683846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E7D9-230B-F34D-924D-5923FD9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96AD-7989-6044-8953-C11DE02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76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2EE-F821-4C43-AA2F-042957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90E6-3242-504F-B5BF-8EFADD79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6C2F-02E3-004E-A61B-C112B4DD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45FA-5E02-C348-8B73-79D8FF1B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CF8E-806F-684A-BA15-000958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0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FF98-93B9-614A-956D-616315C9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7278-13CF-044A-B803-ABF47169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B06C-A89B-6145-99D0-AF10A69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4436-FE79-A64C-B05F-B9D9DCB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32B0-22AA-5E47-B0B8-4420B81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59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844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388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B48A6B-1904-F145-A12F-E4361726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365125"/>
            <a:ext cx="10515600" cy="72289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E0D0A7-8DCB-5243-8DCE-891C2D85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00" y="1393200"/>
            <a:ext cx="10515600" cy="4351338"/>
          </a:xfrm>
        </p:spPr>
        <p:txBody>
          <a:bodyPr>
            <a:normAutofit/>
          </a:bodyPr>
          <a:lstStyle>
            <a:lvl1pPr>
              <a:defRPr sz="14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050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C3C-DDC9-4A4B-A6BB-18D5C6BD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5177-E4A6-6847-B9A4-54832D67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E712-E13F-6F4B-B3AC-3F073D43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77E-15FA-7249-8F7D-ACD4850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ABEE-43FB-4947-BA77-B6D089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35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264A6F-A965-CC41-9C49-F952B2D9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200" y="365125"/>
            <a:ext cx="10515600" cy="72289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1B7D3C-BAF7-5B45-AF19-29BA3CEB53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200" y="1393200"/>
            <a:ext cx="10515600" cy="4351338"/>
          </a:xfrm>
        </p:spPr>
        <p:txBody>
          <a:bodyPr>
            <a:normAutofit/>
          </a:bodyPr>
          <a:lstStyle>
            <a:lvl1pPr>
              <a:defRPr sz="14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37355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C03-FD22-CC47-BCA2-C982075C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C265-62BB-2B41-BABC-2E245F4C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DABD-4A21-9649-A2AE-01163733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C7A-2542-A845-85A5-3B9DAC4E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F62-4AF2-7642-BD7E-C8D4C8D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C03-FD22-CC47-BCA2-C982075C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C265-62BB-2B41-BABC-2E245F4C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DABD-4A21-9649-A2AE-01163733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C7A-2542-A845-85A5-3B9DAC4E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F62-4AF2-7642-BD7E-C8D4C8D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75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5C6-AEDB-B54A-A0AE-D017F7E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C126-1AD8-8947-9D15-E96D0A2A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8C1C-0E34-644F-907B-860A7D6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615AC-484C-434E-91DE-EB2DFC2C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A790-B4B0-F342-A4F0-3CA4130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60EB-C18A-7747-8ACE-56CD62D3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88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A54A5-CF5D-564B-9EA9-3B02D5E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15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C252-6B6D-3349-B87C-3B6F3469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10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11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68F-DFC2-1A42-9DEF-4904ED2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1E7-F6F8-D147-839C-3CD6CEEE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D195-D8BB-4B4F-A309-91989CB2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2563-01E7-A14D-832B-6747D22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5BBC-CB9B-114B-A8FD-BBE6E96B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0E48-FAB1-0E4D-9C00-18E68A6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39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E6F0-3C18-7B40-B729-99AD393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D51F-EB34-CF46-88FB-5954092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49B8-4D56-5B40-9FC3-713CDF94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854D-C3C4-494B-9B9A-0683846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E7D9-230B-F34D-924D-5923FD9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96AD-7989-6044-8953-C11DE02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5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2EE-F821-4C43-AA2F-042957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90E6-3242-504F-B5BF-8EFADD79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6C2F-02E3-004E-A61B-C112B4DD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45FA-5E02-C348-8B73-79D8FF1B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CF8E-806F-684A-BA15-000958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48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FF98-93B9-614A-956D-616315C9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7278-13CF-044A-B803-ABF47169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B06C-A89B-6145-99D0-AF10A69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4436-FE79-A64C-B05F-B9D9DCB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32B0-22AA-5E47-B0B8-4420B81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18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378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20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5C6-AEDB-B54A-A0AE-D017F7E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C126-1AD8-8947-9D15-E96D0A2A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8C1C-0E34-644F-907B-860A7D6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615AC-484C-434E-91DE-EB2DFC2C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A790-B4B0-F342-A4F0-3CA4130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60EB-C18A-7747-8ACE-56CD62D3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34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C3C-DDC9-4A4B-A6BB-18D5C6BD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5177-E4A6-6847-B9A4-54832D67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E712-E13F-6F4B-B3AC-3F073D43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77E-15FA-7249-8F7D-ACD4850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ABEE-43FB-4947-BA77-B6D089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5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BAA7-71CF-0A4B-888B-EAAB8B61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EB6A-5768-B54E-8C8A-8842028C2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28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C03-FD22-CC47-BCA2-C982075C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C265-62BB-2B41-BABC-2E245F4C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DABD-4A21-9649-A2AE-01163733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C7A-2542-A845-85A5-3B9DAC4E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F62-4AF2-7642-BD7E-C8D4C8D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46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5C6-AEDB-B54A-A0AE-D017F7E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C126-1AD8-8947-9D15-E96D0A2A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8C1C-0E34-644F-907B-860A7D6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615AC-484C-434E-91DE-EB2DFC2C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A790-B4B0-F342-A4F0-3CA4130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60EB-C18A-7747-8ACE-56CD62D3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A54A5-CF5D-564B-9EA9-3B02D5E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88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C252-6B6D-3349-B87C-3B6F3469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31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7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68F-DFC2-1A42-9DEF-4904ED2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1E7-F6F8-D147-839C-3CD6CEEE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D195-D8BB-4B4F-A309-91989CB2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2563-01E7-A14D-832B-6747D22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5BBC-CB9B-114B-A8FD-BBE6E96B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0E48-FAB1-0E4D-9C00-18E68A6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9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E6F0-3C18-7B40-B729-99AD393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D51F-EB34-CF46-88FB-5954092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49B8-4D56-5B40-9FC3-713CDF94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854D-C3C4-494B-9B9A-0683846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E7D9-230B-F34D-924D-5923FD9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96AD-7989-6044-8953-C11DE02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6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2EE-F821-4C43-AA2F-042957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90E6-3242-504F-B5BF-8EFADD79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6C2F-02E3-004E-A61B-C112B4DD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45FA-5E02-C348-8B73-79D8FF1B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CF8E-806F-684A-BA15-000958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A54A5-CF5D-564B-9EA9-3B02D5E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0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FF98-93B9-614A-956D-616315C9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7278-13CF-044A-B803-ABF47169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B06C-A89B-6145-99D0-AF10A69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4436-FE79-A64C-B05F-B9D9DCB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32B0-22AA-5E47-B0B8-4420B81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0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C252-6B6D-3349-B87C-3B6F3469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2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68F-DFC2-1A42-9DEF-4904ED2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1E7-F6F8-D147-839C-3CD6CEEE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D195-D8BB-4B4F-A309-91989CB2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2563-01E7-A14D-832B-6747D22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5BBC-CB9B-114B-A8FD-BBE6E96B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0E48-FAB1-0E4D-9C00-18E68A6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E6F0-3C18-7B40-B729-99AD393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D51F-EB34-CF46-88FB-5954092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49B8-4D56-5B40-9FC3-713CDF94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854D-C3C4-494B-9B9A-0683846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E7D9-230B-F34D-924D-5923FD9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96AD-7989-6044-8953-C11DE02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7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21C53D-851F-344C-8FD0-1879342573F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9200" y="6040800"/>
            <a:ext cx="4504487" cy="5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FFC9-16DA-5E42-9B85-705D6D5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9F4B1-CF42-9B4B-837B-C2676B4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43E0-BA09-764B-8600-3C90107C1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2BF0-F387-BB44-9E05-DF9EA5203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5DEC-72DD-4449-AB88-D903B1A3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8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FFC9-16DA-5E42-9B85-705D6D5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9F4B1-CF42-9B4B-837B-C2676B4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43E0-BA09-764B-8600-3C90107C1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2BF0-F387-BB44-9E05-DF9EA5203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5DEC-72DD-4449-AB88-D903B1A3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219D44-7003-7F41-9222-3809BEA784D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32000" y="331200"/>
            <a:ext cx="784652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7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FFC9-16DA-5E42-9B85-705D6D5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9F4B1-CF42-9B4B-837B-C2676B4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43E0-BA09-764B-8600-3C90107C1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2BF0-F387-BB44-9E05-DF9EA5203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5DEC-72DD-4449-AB88-D903B1A3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3E7E9A-030F-2E48-906E-096FA927E65C}"/>
              </a:ext>
            </a:extLst>
          </p:cNvPr>
          <p:cNvSpPr/>
          <p:nvPr userDrawn="1"/>
        </p:nvSpPr>
        <p:spPr>
          <a:xfrm>
            <a:off x="441528" y="6263068"/>
            <a:ext cx="4361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MRC Biostatistics Unit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A72FF5-3E41-2A42-A116-62A9AB499F6B}"/>
              </a:ext>
            </a:extLst>
          </p:cNvPr>
          <p:cNvSpPr/>
          <p:nvPr userDrawn="1"/>
        </p:nvSpPr>
        <p:spPr>
          <a:xfrm>
            <a:off x="9633858" y="6263068"/>
            <a:ext cx="2388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mrc-bsu.cam.ac.uk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36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FFC9-16DA-5E42-9B85-705D6D5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9F4B1-CF42-9B4B-837B-C2676B4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43E0-BA09-764B-8600-3C90107C1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B04E-34F7-234A-A2F3-02AC3C60A4C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2BF0-F387-BB44-9E05-DF9EA5203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5DEC-72DD-4449-AB88-D903B1A3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C04-F5E1-3947-BDE4-85543675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4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10.1038/s41746-020-0260-4" TargetMode="External"/><Relationship Id="rId2" Type="http://schemas.openxmlformats.org/officeDocument/2006/relationships/hyperlink" Target="Bakker%20et%20al.,%202024.%20V3+%20Framework" TargetMode="Externa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pubmed.ncbi.nlm.nih.gov/3495804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10.1038/s41746-020-0260-4" TargetMode="External"/><Relationship Id="rId2" Type="http://schemas.openxmlformats.org/officeDocument/2006/relationships/hyperlink" Target="Bakker%20et%20al.,%202024.%20V3+%20Framework" TargetMode="Externa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pubmed.ncbi.nlm.nih.gov/3495804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Bakker%20et%20al.,%202024.%20V3+%20Framewor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Relationship Id="rId5" Type="http://schemas.openxmlformats.org/officeDocument/2006/relationships/hyperlink" Target="https://pubmed.ncbi.nlm.nih.gov/34958044/" TargetMode="External"/><Relationship Id="rId4" Type="http://schemas.openxmlformats.org/officeDocument/2006/relationships/hyperlink" Target="10.1038/s41746-020-0260-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pubmed.ncbi.nlm.nih.gov/34958044/" TargetMode="External"/><Relationship Id="rId5" Type="http://schemas.openxmlformats.org/officeDocument/2006/relationships/hyperlink" Target="10.1038/s41746-020-0260-4" TargetMode="External"/><Relationship Id="rId4" Type="http://schemas.openxmlformats.org/officeDocument/2006/relationships/hyperlink" Target="Bakker%20et%20al.,%202024.%20V3+%20Framework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4958044/" TargetMode="External"/><Relationship Id="rId7" Type="http://schemas.openxmlformats.org/officeDocument/2006/relationships/hyperlink" Target="10.1038/s41746-020-0260-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6" Type="http://schemas.openxmlformats.org/officeDocument/2006/relationships/hyperlink" Target="Bakker%20et%20al.,%202024.%20V3+%20Framework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rxiv.org/content/10.1101/2025.05.22.25328110v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i.org/10.1002/pst.2350" TargetMode="Externa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regulatory-information/search-fda-guidance-documents/digital-health-technologies-remote-data-acquisition-clinical-investigations?utm_source=chatgpt.com" TargetMode="External"/><Relationship Id="rId2" Type="http://schemas.openxmlformats.org/officeDocument/2006/relationships/hyperlink" Target="https://doi.org/10.1007/s43441-024-00615-8" TargetMode="Externa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shield with yellow and white squares&#10;&#10;Description automatically generated">
            <a:extLst>
              <a:ext uri="{FF2B5EF4-FFF2-40B4-BE49-F238E27FC236}">
                <a16:creationId xmlns:a16="http://schemas.microsoft.com/office/drawing/2014/main" id="{226E6B2A-5C3E-B92A-8EE9-FCB8A4FD9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3" y="731329"/>
            <a:ext cx="9613397" cy="1201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6BF79A-8450-D64A-B6C0-0E3284DC5D44}"/>
              </a:ext>
            </a:extLst>
          </p:cNvPr>
          <p:cNvSpPr txBox="1"/>
          <p:nvPr/>
        </p:nvSpPr>
        <p:spPr>
          <a:xfrm>
            <a:off x="1542604" y="2054858"/>
            <a:ext cx="8921672" cy="17133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spc="-15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Eight Methodological Questions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spc="-15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Digital Outcome Measures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14ADD4-EE96-9F7E-FA35-E80989A6B624}"/>
              </a:ext>
            </a:extLst>
          </p:cNvPr>
          <p:cNvSpPr/>
          <p:nvPr/>
        </p:nvSpPr>
        <p:spPr>
          <a:xfrm>
            <a:off x="3483481" y="6252042"/>
            <a:ext cx="2702077" cy="369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Carpenter</a:t>
            </a:r>
            <a:b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MRC-CTU at UCL</a:t>
            </a:r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erson smiling at camera&#10;&#10;Description automatically generated">
            <a:extLst>
              <a:ext uri="{FF2B5EF4-FFF2-40B4-BE49-F238E27FC236}">
                <a16:creationId xmlns:a16="http://schemas.microsoft.com/office/drawing/2014/main" id="{E9D34552-DDB1-5F04-F503-3B1F64EFB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545" y="4718368"/>
            <a:ext cx="1593744" cy="1593744"/>
          </a:xfrm>
          <a:prstGeom prst="rect">
            <a:avLst/>
          </a:prstGeom>
        </p:spPr>
      </p:pic>
      <p:pic>
        <p:nvPicPr>
          <p:cNvPr id="22" name="Picture 2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3ECB6928-C93F-2B92-75EC-FAAF13211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57" y="4764772"/>
            <a:ext cx="1487183" cy="14871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4CD279-60AF-55BA-E33E-DD9DC8424F88}"/>
              </a:ext>
            </a:extLst>
          </p:cNvPr>
          <p:cNvSpPr txBox="1"/>
          <p:nvPr/>
        </p:nvSpPr>
        <p:spPr>
          <a:xfrm>
            <a:off x="5555240" y="6251955"/>
            <a:ext cx="414835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Sofía Villar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MRC-BSU, University of Cambridge </a:t>
            </a: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84B0C1-8123-2405-87A4-C6529BA0D3A7}"/>
              </a:ext>
            </a:extLst>
          </p:cNvPr>
          <p:cNvSpPr txBox="1"/>
          <p:nvPr/>
        </p:nvSpPr>
        <p:spPr>
          <a:xfrm>
            <a:off x="3483481" y="3796742"/>
            <a:ext cx="5375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Statistics and </a:t>
            </a:r>
            <a:r>
              <a:rPr lang="en-US" sz="2000" dirty="0" err="1"/>
              <a:t>Biopharmacy</a:t>
            </a:r>
            <a:r>
              <a:rPr lang="en-US" sz="2000" dirty="0"/>
              <a:t> Conference 2025</a:t>
            </a:r>
          </a:p>
          <a:p>
            <a:pPr algn="ctr"/>
            <a:r>
              <a:rPr lang="en-US" sz="2400" dirty="0"/>
              <a:t>Mia Tackney, NIHR Advanced Fellow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55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93B35-93E7-FFEA-491D-BFEE3182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B899-9947-D75E-9EB8-C205FBD2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0C40-F275-52DC-EB68-D325E49C6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109372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Potential of digital outcome measures (two iconic examples)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b="1" dirty="0"/>
              <a:t>Key Methodological Questions:</a:t>
            </a:r>
          </a:p>
          <a:p>
            <a:pPr marL="457200" lvl="1" indent="0">
              <a:buNone/>
            </a:pPr>
            <a:r>
              <a:rPr lang="en-US" b="1" dirty="0"/>
              <a:t> In Validating Digital Outcome Measures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 using Digital Outcome Measures in Clinical Trials 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Consequences on Primary Analysis via a Simulation Study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85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8440C-0AB6-948D-5219-8D300EDC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Case Study 1: Stride Velocity 95</a:t>
            </a:r>
            <a:r>
              <a:rPr lang="en-GB" sz="4000" baseline="30000" dirty="0"/>
              <a:t>th</a:t>
            </a:r>
            <a:r>
              <a:rPr lang="en-GB" sz="4000" dirty="0"/>
              <a:t> Centile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FC460-F5E5-1E14-5498-010058234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5"/>
            <a:ext cx="8279468" cy="5107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For a primary outcome measure, a scalar summary of the data from the digital device may be desired.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Currently, there is only one digital outcome measure which has received regulatory qualification as a primary outcome: </a:t>
            </a:r>
            <a:br>
              <a:rPr lang="en-US" sz="2200" dirty="0"/>
            </a:br>
            <a:r>
              <a:rPr lang="en-US" sz="2200" dirty="0"/>
              <a:t>Stride Velocity 95</a:t>
            </a:r>
            <a:r>
              <a:rPr lang="en-US" sz="2200" baseline="30000" dirty="0"/>
              <a:t>th</a:t>
            </a:r>
            <a:r>
              <a:rPr lang="en-US" sz="2200" dirty="0"/>
              <a:t> Centile (SV95C), measured over 180 hours, for Duchenne Muscular Dystrophy. </a:t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r>
              <a:rPr lang="en-US" sz="2200" dirty="0"/>
              <a:t>Qualification took o</a:t>
            </a:r>
            <a:r>
              <a:rPr lang="en-GB" sz="2200" dirty="0" err="1"/>
              <a:t>ver</a:t>
            </a:r>
            <a:r>
              <a:rPr lang="en-GB" sz="2200" dirty="0"/>
              <a:t> </a:t>
            </a:r>
            <a:r>
              <a:rPr lang="en-GB" sz="2200" b="1" dirty="0"/>
              <a:t>10 years </a:t>
            </a:r>
            <a:r>
              <a:rPr lang="en-GB" sz="2200" dirty="0"/>
              <a:t>and used data from </a:t>
            </a:r>
            <a:r>
              <a:rPr lang="en-GB" sz="2200" b="1" dirty="0"/>
              <a:t>9 studies </a:t>
            </a:r>
            <a:r>
              <a:rPr lang="en-GB" sz="2200" dirty="0"/>
              <a:t>(natural history studies and clinical trials). Beyond this case study, existing guidance includes:</a:t>
            </a:r>
          </a:p>
          <a:p>
            <a:r>
              <a:rPr lang="en-GB" sz="2200" dirty="0"/>
              <a:t>V3+ framework by Digital Medicine Society</a:t>
            </a:r>
            <a:r>
              <a:rPr lang="en-GB" sz="2200" baseline="30000" dirty="0"/>
              <a:t> </a:t>
            </a:r>
            <a:r>
              <a:rPr lang="en-GB" sz="2200" dirty="0"/>
              <a:t>(Bakker et al, 2024)</a:t>
            </a:r>
          </a:p>
          <a:p>
            <a:r>
              <a:rPr lang="en-GB" sz="2200" dirty="0"/>
              <a:t>Regulatory guidance (FDA, 2023)</a:t>
            </a:r>
            <a:endParaRPr lang="en-GB" sz="2200" baseline="30000" dirty="0"/>
          </a:p>
          <a:p>
            <a:pPr marL="0" indent="0">
              <a:buNone/>
            </a:pPr>
            <a:r>
              <a:rPr lang="en-GB" sz="2200" dirty="0"/>
              <a:t>Statistical methods have received very limited attention.</a:t>
            </a:r>
          </a:p>
        </p:txBody>
      </p:sp>
      <p:pic>
        <p:nvPicPr>
          <p:cNvPr id="4" name="Picture 6" descr="Data from wearable devices approved for use in Duchenne muscular dystrophy  clinical trials | Duchenne UK">
            <a:extLst>
              <a:ext uri="{FF2B5EF4-FFF2-40B4-BE49-F238E27FC236}">
                <a16:creationId xmlns:a16="http://schemas.microsoft.com/office/drawing/2014/main" id="{D5D0F0EA-5990-307F-DBE7-DFB640558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668" y="1199477"/>
            <a:ext cx="2533289" cy="3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90B9B-F20F-3A03-DEBD-91BFECDE9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64EC-DB84-3F69-B14B-6FAC4DFF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Case Study 1: Stride Velocity 95</a:t>
            </a:r>
            <a:r>
              <a:rPr lang="en-GB" sz="4000" baseline="30000" dirty="0"/>
              <a:t>th</a:t>
            </a:r>
            <a:r>
              <a:rPr lang="en-GB" sz="4000" dirty="0"/>
              <a:t> Centile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C681-CAA5-ED9C-A4B5-2A82A5D1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5"/>
            <a:ext cx="7595937" cy="5107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For a primary outcome measure, a scalar summary of the data from the digital device may be desired. 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dirty="0"/>
              <a:t>Currently, there is only one digital outcome measure which has received regulatory qualification as a primary outcome: </a:t>
            </a:r>
            <a:br>
              <a:rPr lang="en-US" sz="2200" dirty="0"/>
            </a:br>
            <a:r>
              <a:rPr lang="en-US" sz="2200" dirty="0"/>
              <a:t>Stride Velocity 95</a:t>
            </a:r>
            <a:r>
              <a:rPr lang="en-US" sz="2200" baseline="30000" dirty="0"/>
              <a:t>th</a:t>
            </a:r>
            <a:r>
              <a:rPr lang="en-US" sz="2200" dirty="0"/>
              <a:t> Centile (SV95C), measured over 180 hours, for Duchenne Muscular Dystrophy.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Qualification o</a:t>
            </a:r>
            <a:r>
              <a:rPr lang="en-GB" sz="2200" dirty="0" err="1"/>
              <a:t>ver</a:t>
            </a:r>
            <a:r>
              <a:rPr lang="en-GB" sz="2200" dirty="0"/>
              <a:t> </a:t>
            </a:r>
            <a:r>
              <a:rPr lang="en-GB" sz="2200" b="1" dirty="0"/>
              <a:t>10 years </a:t>
            </a:r>
            <a:r>
              <a:rPr lang="en-GB" sz="2200" dirty="0"/>
              <a:t>and used data from </a:t>
            </a:r>
            <a:r>
              <a:rPr lang="en-GB" sz="2200" b="1" dirty="0"/>
              <a:t>9 studies </a:t>
            </a:r>
            <a:r>
              <a:rPr lang="en-GB" sz="2200" dirty="0"/>
              <a:t>(natural history studies and clinical trials). Beyond this case study, existing guidance includes:</a:t>
            </a:r>
          </a:p>
          <a:p>
            <a:r>
              <a:rPr lang="en-GB" sz="2200" dirty="0"/>
              <a:t>V3+ framework by Digital Medicine Society </a:t>
            </a:r>
          </a:p>
          <a:p>
            <a:r>
              <a:rPr lang="en-GB" sz="2200" dirty="0"/>
              <a:t>Regulatory guidance</a:t>
            </a:r>
          </a:p>
          <a:p>
            <a:pPr marL="0" indent="0">
              <a:buNone/>
            </a:pPr>
            <a:r>
              <a:rPr lang="en-GB" sz="2200" dirty="0"/>
              <a:t>Statistical methods have received very limited attention.</a:t>
            </a:r>
          </a:p>
        </p:txBody>
      </p:sp>
      <p:pic>
        <p:nvPicPr>
          <p:cNvPr id="4" name="Picture 6" descr="Data from wearable devices approved for use in Duchenne muscular dystrophy  clinical trials | Duchenne UK">
            <a:extLst>
              <a:ext uri="{FF2B5EF4-FFF2-40B4-BE49-F238E27FC236}">
                <a16:creationId xmlns:a16="http://schemas.microsoft.com/office/drawing/2014/main" id="{0735D778-A787-7DB7-CDE6-B54F1A8F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668" y="1199477"/>
            <a:ext cx="2533289" cy="37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4F5B2C-49CD-FD77-0E88-83F739DA105A}"/>
              </a:ext>
            </a:extLst>
          </p:cNvPr>
          <p:cNvSpPr/>
          <p:nvPr/>
        </p:nvSpPr>
        <p:spPr>
          <a:xfrm>
            <a:off x="385011" y="1031588"/>
            <a:ext cx="11550315" cy="569406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356FB1E5-5A51-7641-99DC-4C7CBB71E208}"/>
              </a:ext>
            </a:extLst>
          </p:cNvPr>
          <p:cNvSpPr txBox="1">
            <a:spLocks/>
          </p:cNvSpPr>
          <p:nvPr/>
        </p:nvSpPr>
        <p:spPr>
          <a:xfrm>
            <a:off x="902368" y="2180421"/>
            <a:ext cx="10515600" cy="480131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Q2: What is the appropriate measurement period? 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43BF0AE3-1CF2-A357-BA5E-630FD68B44DF}"/>
              </a:ext>
            </a:extLst>
          </p:cNvPr>
          <p:cNvSpPr txBox="1">
            <a:spLocks/>
          </p:cNvSpPr>
          <p:nvPr/>
        </p:nvSpPr>
        <p:spPr>
          <a:xfrm>
            <a:off x="902368" y="3717318"/>
            <a:ext cx="10515600" cy="480131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Q3: How is the ideal summary measure chosen?</a:t>
            </a:r>
          </a:p>
        </p:txBody>
      </p:sp>
    </p:spTree>
    <p:extLst>
      <p:ext uri="{BB962C8B-B14F-4D97-AF65-F5344CB8AC3E}">
        <p14:creationId xmlns:p14="http://schemas.microsoft.com/office/powerpoint/2010/main" val="32177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085E0-F823-1EB2-524A-73A764182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A9CE-0E48-A86B-2411-75B4C9DC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V3+ Validation Framework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DB42F488-7F10-0C30-C993-3F79B31FB890}"/>
              </a:ext>
            </a:extLst>
          </p:cNvPr>
          <p:cNvSpPr/>
          <p:nvPr/>
        </p:nvSpPr>
        <p:spPr>
          <a:xfrm rot="5400000">
            <a:off x="1446197" y="1822995"/>
            <a:ext cx="683624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683624"/>
                      <a:gd name="connsiteY0" fmla="*/ 0 h 2167127"/>
                      <a:gd name="connsiteX1" fmla="*/ 683624 w 683624"/>
                      <a:gd name="connsiteY1" fmla="*/ 0 h 2167127"/>
                      <a:gd name="connsiteX2" fmla="*/ 683624 w 683624"/>
                      <a:gd name="connsiteY2" fmla="*/ 552618 h 2167127"/>
                      <a:gd name="connsiteX3" fmla="*/ 683624 w 683624"/>
                      <a:gd name="connsiteY3" fmla="*/ 1083564 h 2167127"/>
                      <a:gd name="connsiteX4" fmla="*/ 683624 w 683624"/>
                      <a:gd name="connsiteY4" fmla="*/ 1636181 h 2167127"/>
                      <a:gd name="connsiteX5" fmla="*/ 683624 w 683624"/>
                      <a:gd name="connsiteY5" fmla="*/ 2167127 h 2167127"/>
                      <a:gd name="connsiteX6" fmla="*/ 0 w 683624"/>
                      <a:gd name="connsiteY6" fmla="*/ 2167127 h 2167127"/>
                      <a:gd name="connsiteX7" fmla="*/ 0 w 683624"/>
                      <a:gd name="connsiteY7" fmla="*/ 1582003 h 2167127"/>
                      <a:gd name="connsiteX8" fmla="*/ 0 w 683624"/>
                      <a:gd name="connsiteY8" fmla="*/ 1040221 h 2167127"/>
                      <a:gd name="connsiteX9" fmla="*/ 0 w 683624"/>
                      <a:gd name="connsiteY9" fmla="*/ 563453 h 2167127"/>
                      <a:gd name="connsiteX10" fmla="*/ 0 w 683624"/>
                      <a:gd name="connsiteY10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83624" h="2167127" fill="none" extrusionOk="0">
                        <a:moveTo>
                          <a:pt x="0" y="0"/>
                        </a:moveTo>
                        <a:cubicBezTo>
                          <a:pt x="214274" y="-11888"/>
                          <a:pt x="451389" y="7562"/>
                          <a:pt x="683624" y="0"/>
                        </a:cubicBezTo>
                        <a:cubicBezTo>
                          <a:pt x="703700" y="165796"/>
                          <a:pt x="662420" y="377550"/>
                          <a:pt x="683624" y="552618"/>
                        </a:cubicBezTo>
                        <a:cubicBezTo>
                          <a:pt x="704828" y="727686"/>
                          <a:pt x="689299" y="922463"/>
                          <a:pt x="683624" y="1083564"/>
                        </a:cubicBezTo>
                        <a:cubicBezTo>
                          <a:pt x="688983" y="1203555"/>
                          <a:pt x="680678" y="1376090"/>
                          <a:pt x="683624" y="1636181"/>
                        </a:cubicBezTo>
                        <a:cubicBezTo>
                          <a:pt x="686570" y="1896272"/>
                          <a:pt x="709088" y="2039401"/>
                          <a:pt x="683624" y="2167127"/>
                        </a:cubicBezTo>
                        <a:cubicBezTo>
                          <a:pt x="532097" y="2178798"/>
                          <a:pt x="264233" y="2154852"/>
                          <a:pt x="0" y="2167127"/>
                        </a:cubicBezTo>
                        <a:cubicBezTo>
                          <a:pt x="-25376" y="1964773"/>
                          <a:pt x="25436" y="1833529"/>
                          <a:pt x="0" y="1582003"/>
                        </a:cubicBezTo>
                        <a:cubicBezTo>
                          <a:pt x="-25436" y="1330477"/>
                          <a:pt x="-1241" y="1192800"/>
                          <a:pt x="0" y="1040221"/>
                        </a:cubicBezTo>
                        <a:cubicBezTo>
                          <a:pt x="1241" y="887642"/>
                          <a:pt x="15724" y="717184"/>
                          <a:pt x="0" y="563453"/>
                        </a:cubicBezTo>
                        <a:cubicBezTo>
                          <a:pt x="-15724" y="409722"/>
                          <a:pt x="16504" y="231636"/>
                          <a:pt x="0" y="0"/>
                        </a:cubicBezTo>
                        <a:close/>
                      </a:path>
                      <a:path w="683624" h="2167127" stroke="0" extrusionOk="0">
                        <a:moveTo>
                          <a:pt x="0" y="0"/>
                        </a:moveTo>
                        <a:cubicBezTo>
                          <a:pt x="143766" y="28823"/>
                          <a:pt x="543354" y="-19497"/>
                          <a:pt x="683624" y="0"/>
                        </a:cubicBezTo>
                        <a:cubicBezTo>
                          <a:pt x="708466" y="182538"/>
                          <a:pt x="700229" y="350567"/>
                          <a:pt x="683624" y="552618"/>
                        </a:cubicBezTo>
                        <a:cubicBezTo>
                          <a:pt x="667019" y="754669"/>
                          <a:pt x="696011" y="827544"/>
                          <a:pt x="683624" y="1083564"/>
                        </a:cubicBezTo>
                        <a:cubicBezTo>
                          <a:pt x="685466" y="1357218"/>
                          <a:pt x="701191" y="1444451"/>
                          <a:pt x="683624" y="1636181"/>
                        </a:cubicBezTo>
                        <a:cubicBezTo>
                          <a:pt x="666057" y="1827911"/>
                          <a:pt x="669040" y="1973669"/>
                          <a:pt x="683624" y="2167127"/>
                        </a:cubicBezTo>
                        <a:cubicBezTo>
                          <a:pt x="460840" y="2149356"/>
                          <a:pt x="336148" y="2162858"/>
                          <a:pt x="0" y="2167127"/>
                        </a:cubicBezTo>
                        <a:cubicBezTo>
                          <a:pt x="-11423" y="1977150"/>
                          <a:pt x="-4925" y="1823894"/>
                          <a:pt x="0" y="1690359"/>
                        </a:cubicBezTo>
                        <a:cubicBezTo>
                          <a:pt x="4925" y="1556824"/>
                          <a:pt x="4148" y="1425145"/>
                          <a:pt x="0" y="1191920"/>
                        </a:cubicBezTo>
                        <a:cubicBezTo>
                          <a:pt x="-4148" y="958695"/>
                          <a:pt x="-23060" y="833348"/>
                          <a:pt x="0" y="671809"/>
                        </a:cubicBezTo>
                        <a:cubicBezTo>
                          <a:pt x="23060" y="510270"/>
                          <a:pt x="-14662" y="222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1FCAAF0-37B8-1B87-1B88-C1B885D7B5AF}"/>
              </a:ext>
            </a:extLst>
          </p:cNvPr>
          <p:cNvSpPr/>
          <p:nvPr/>
        </p:nvSpPr>
        <p:spPr>
          <a:xfrm rot="5400000">
            <a:off x="1317541" y="687119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Usability Validation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98315AD-4365-B8CE-40DE-FEE6B69624B7}"/>
              </a:ext>
            </a:extLst>
          </p:cNvPr>
          <p:cNvSpPr/>
          <p:nvPr/>
        </p:nvSpPr>
        <p:spPr>
          <a:xfrm rot="5400000">
            <a:off x="1317543" y="2938842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Validation 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658AE26-815F-223F-98CB-5D4C55D65E9D}"/>
              </a:ext>
            </a:extLst>
          </p:cNvPr>
          <p:cNvSpPr/>
          <p:nvPr/>
        </p:nvSpPr>
        <p:spPr>
          <a:xfrm rot="5400000">
            <a:off x="1317545" y="4154215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Validation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40764-92CD-2A29-24DF-8EAD3EBCEE32}"/>
              </a:ext>
            </a:extLst>
          </p:cNvPr>
          <p:cNvSpPr txBox="1"/>
          <p:nvPr/>
        </p:nvSpPr>
        <p:spPr>
          <a:xfrm>
            <a:off x="9002486" y="6143730"/>
            <a:ext cx="318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Bakker et al., 2024. V3+ Framework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Goldsack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 et al,. 2020. V3 Framework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Servais et al 2022. SV95C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1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E69B0-EB15-579C-4EC6-1398A0ACB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7BD0-6005-05B2-E88A-31C4A99A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V3+ Validation Framework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A846214-E57E-879F-15D6-0686E6EA3476}"/>
              </a:ext>
            </a:extLst>
          </p:cNvPr>
          <p:cNvSpPr/>
          <p:nvPr/>
        </p:nvSpPr>
        <p:spPr>
          <a:xfrm rot="5400000">
            <a:off x="1446197" y="1822995"/>
            <a:ext cx="683624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683624"/>
                      <a:gd name="connsiteY0" fmla="*/ 0 h 2167127"/>
                      <a:gd name="connsiteX1" fmla="*/ 683624 w 683624"/>
                      <a:gd name="connsiteY1" fmla="*/ 0 h 2167127"/>
                      <a:gd name="connsiteX2" fmla="*/ 683624 w 683624"/>
                      <a:gd name="connsiteY2" fmla="*/ 552618 h 2167127"/>
                      <a:gd name="connsiteX3" fmla="*/ 683624 w 683624"/>
                      <a:gd name="connsiteY3" fmla="*/ 1083564 h 2167127"/>
                      <a:gd name="connsiteX4" fmla="*/ 683624 w 683624"/>
                      <a:gd name="connsiteY4" fmla="*/ 1636181 h 2167127"/>
                      <a:gd name="connsiteX5" fmla="*/ 683624 w 683624"/>
                      <a:gd name="connsiteY5" fmla="*/ 2167127 h 2167127"/>
                      <a:gd name="connsiteX6" fmla="*/ 0 w 683624"/>
                      <a:gd name="connsiteY6" fmla="*/ 2167127 h 2167127"/>
                      <a:gd name="connsiteX7" fmla="*/ 0 w 683624"/>
                      <a:gd name="connsiteY7" fmla="*/ 1582003 h 2167127"/>
                      <a:gd name="connsiteX8" fmla="*/ 0 w 683624"/>
                      <a:gd name="connsiteY8" fmla="*/ 1040221 h 2167127"/>
                      <a:gd name="connsiteX9" fmla="*/ 0 w 683624"/>
                      <a:gd name="connsiteY9" fmla="*/ 563453 h 2167127"/>
                      <a:gd name="connsiteX10" fmla="*/ 0 w 683624"/>
                      <a:gd name="connsiteY10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83624" h="2167127" fill="none" extrusionOk="0">
                        <a:moveTo>
                          <a:pt x="0" y="0"/>
                        </a:moveTo>
                        <a:cubicBezTo>
                          <a:pt x="214274" y="-11888"/>
                          <a:pt x="451389" y="7562"/>
                          <a:pt x="683624" y="0"/>
                        </a:cubicBezTo>
                        <a:cubicBezTo>
                          <a:pt x="703700" y="165796"/>
                          <a:pt x="662420" y="377550"/>
                          <a:pt x="683624" y="552618"/>
                        </a:cubicBezTo>
                        <a:cubicBezTo>
                          <a:pt x="704828" y="727686"/>
                          <a:pt x="689299" y="922463"/>
                          <a:pt x="683624" y="1083564"/>
                        </a:cubicBezTo>
                        <a:cubicBezTo>
                          <a:pt x="688983" y="1203555"/>
                          <a:pt x="680678" y="1376090"/>
                          <a:pt x="683624" y="1636181"/>
                        </a:cubicBezTo>
                        <a:cubicBezTo>
                          <a:pt x="686570" y="1896272"/>
                          <a:pt x="709088" y="2039401"/>
                          <a:pt x="683624" y="2167127"/>
                        </a:cubicBezTo>
                        <a:cubicBezTo>
                          <a:pt x="532097" y="2178798"/>
                          <a:pt x="264233" y="2154852"/>
                          <a:pt x="0" y="2167127"/>
                        </a:cubicBezTo>
                        <a:cubicBezTo>
                          <a:pt x="-25376" y="1964773"/>
                          <a:pt x="25436" y="1833529"/>
                          <a:pt x="0" y="1582003"/>
                        </a:cubicBezTo>
                        <a:cubicBezTo>
                          <a:pt x="-25436" y="1330477"/>
                          <a:pt x="-1241" y="1192800"/>
                          <a:pt x="0" y="1040221"/>
                        </a:cubicBezTo>
                        <a:cubicBezTo>
                          <a:pt x="1241" y="887642"/>
                          <a:pt x="15724" y="717184"/>
                          <a:pt x="0" y="563453"/>
                        </a:cubicBezTo>
                        <a:cubicBezTo>
                          <a:pt x="-15724" y="409722"/>
                          <a:pt x="16504" y="231636"/>
                          <a:pt x="0" y="0"/>
                        </a:cubicBezTo>
                        <a:close/>
                      </a:path>
                      <a:path w="683624" h="2167127" stroke="0" extrusionOk="0">
                        <a:moveTo>
                          <a:pt x="0" y="0"/>
                        </a:moveTo>
                        <a:cubicBezTo>
                          <a:pt x="143766" y="28823"/>
                          <a:pt x="543354" y="-19497"/>
                          <a:pt x="683624" y="0"/>
                        </a:cubicBezTo>
                        <a:cubicBezTo>
                          <a:pt x="708466" y="182538"/>
                          <a:pt x="700229" y="350567"/>
                          <a:pt x="683624" y="552618"/>
                        </a:cubicBezTo>
                        <a:cubicBezTo>
                          <a:pt x="667019" y="754669"/>
                          <a:pt x="696011" y="827544"/>
                          <a:pt x="683624" y="1083564"/>
                        </a:cubicBezTo>
                        <a:cubicBezTo>
                          <a:pt x="685466" y="1357218"/>
                          <a:pt x="701191" y="1444451"/>
                          <a:pt x="683624" y="1636181"/>
                        </a:cubicBezTo>
                        <a:cubicBezTo>
                          <a:pt x="666057" y="1827911"/>
                          <a:pt x="669040" y="1973669"/>
                          <a:pt x="683624" y="2167127"/>
                        </a:cubicBezTo>
                        <a:cubicBezTo>
                          <a:pt x="460840" y="2149356"/>
                          <a:pt x="336148" y="2162858"/>
                          <a:pt x="0" y="2167127"/>
                        </a:cubicBezTo>
                        <a:cubicBezTo>
                          <a:pt x="-11423" y="1977150"/>
                          <a:pt x="-4925" y="1823894"/>
                          <a:pt x="0" y="1690359"/>
                        </a:cubicBezTo>
                        <a:cubicBezTo>
                          <a:pt x="4925" y="1556824"/>
                          <a:pt x="4148" y="1425145"/>
                          <a:pt x="0" y="1191920"/>
                        </a:cubicBezTo>
                        <a:cubicBezTo>
                          <a:pt x="-4148" y="958695"/>
                          <a:pt x="-23060" y="833348"/>
                          <a:pt x="0" y="671809"/>
                        </a:cubicBezTo>
                        <a:cubicBezTo>
                          <a:pt x="23060" y="510270"/>
                          <a:pt x="-14662" y="222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5E2B80EA-3917-B0C9-38CE-5DC66695E487}"/>
              </a:ext>
            </a:extLst>
          </p:cNvPr>
          <p:cNvSpPr/>
          <p:nvPr/>
        </p:nvSpPr>
        <p:spPr>
          <a:xfrm rot="5400000">
            <a:off x="1317541" y="687119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Usability Validation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E666144D-309B-9F25-BCB8-B7B29AADCD93}"/>
              </a:ext>
            </a:extLst>
          </p:cNvPr>
          <p:cNvSpPr/>
          <p:nvPr/>
        </p:nvSpPr>
        <p:spPr>
          <a:xfrm rot="5400000">
            <a:off x="1317543" y="2938842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Validation 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AEFA555-1368-DCED-1DB6-76A39D02250C}"/>
              </a:ext>
            </a:extLst>
          </p:cNvPr>
          <p:cNvSpPr/>
          <p:nvPr/>
        </p:nvSpPr>
        <p:spPr>
          <a:xfrm rot="5400000">
            <a:off x="1317545" y="4154215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Validation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4DD7C-3DDE-1F98-A151-FD8E004E59ED}"/>
              </a:ext>
            </a:extLst>
          </p:cNvPr>
          <p:cNvSpPr txBox="1"/>
          <p:nvPr/>
        </p:nvSpPr>
        <p:spPr>
          <a:xfrm>
            <a:off x="9002486" y="6143730"/>
            <a:ext cx="318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Bakker et al., 2024. V3+ Framework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Goldsack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 et al,. 2020. V3 Framework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Servais et al 2022. SV95C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D9F31-871E-10A4-2586-0819E416170C}"/>
              </a:ext>
            </a:extLst>
          </p:cNvPr>
          <p:cNvSpPr txBox="1"/>
          <p:nvPr/>
        </p:nvSpPr>
        <p:spPr>
          <a:xfrm>
            <a:off x="3666619" y="1200565"/>
            <a:ext cx="8193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specification: who, in what context, for what purpose? 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risks and design to reduce them  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Inclusivity and acceptability 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3E52-BFB1-DF40-8337-941BE8C6842A}"/>
              </a:ext>
            </a:extLst>
          </p:cNvPr>
          <p:cNvSpPr/>
          <p:nvPr/>
        </p:nvSpPr>
        <p:spPr>
          <a:xfrm>
            <a:off x="385012" y="2400894"/>
            <a:ext cx="2622883" cy="3638959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6D05-77C4-F99A-AFC3-0DEAE36C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V3+ Validation Framework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9016B4DF-9975-B1F3-45F1-6B885F096870}"/>
              </a:ext>
            </a:extLst>
          </p:cNvPr>
          <p:cNvSpPr/>
          <p:nvPr/>
        </p:nvSpPr>
        <p:spPr>
          <a:xfrm rot="5400000">
            <a:off x="1446197" y="1822995"/>
            <a:ext cx="683624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683624"/>
                      <a:gd name="connsiteY0" fmla="*/ 0 h 2167127"/>
                      <a:gd name="connsiteX1" fmla="*/ 683624 w 683624"/>
                      <a:gd name="connsiteY1" fmla="*/ 0 h 2167127"/>
                      <a:gd name="connsiteX2" fmla="*/ 683624 w 683624"/>
                      <a:gd name="connsiteY2" fmla="*/ 552618 h 2167127"/>
                      <a:gd name="connsiteX3" fmla="*/ 683624 w 683624"/>
                      <a:gd name="connsiteY3" fmla="*/ 1083564 h 2167127"/>
                      <a:gd name="connsiteX4" fmla="*/ 683624 w 683624"/>
                      <a:gd name="connsiteY4" fmla="*/ 1636181 h 2167127"/>
                      <a:gd name="connsiteX5" fmla="*/ 683624 w 683624"/>
                      <a:gd name="connsiteY5" fmla="*/ 2167127 h 2167127"/>
                      <a:gd name="connsiteX6" fmla="*/ 0 w 683624"/>
                      <a:gd name="connsiteY6" fmla="*/ 2167127 h 2167127"/>
                      <a:gd name="connsiteX7" fmla="*/ 0 w 683624"/>
                      <a:gd name="connsiteY7" fmla="*/ 1582003 h 2167127"/>
                      <a:gd name="connsiteX8" fmla="*/ 0 w 683624"/>
                      <a:gd name="connsiteY8" fmla="*/ 1040221 h 2167127"/>
                      <a:gd name="connsiteX9" fmla="*/ 0 w 683624"/>
                      <a:gd name="connsiteY9" fmla="*/ 563453 h 2167127"/>
                      <a:gd name="connsiteX10" fmla="*/ 0 w 683624"/>
                      <a:gd name="connsiteY10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83624" h="2167127" fill="none" extrusionOk="0">
                        <a:moveTo>
                          <a:pt x="0" y="0"/>
                        </a:moveTo>
                        <a:cubicBezTo>
                          <a:pt x="214274" y="-11888"/>
                          <a:pt x="451389" y="7562"/>
                          <a:pt x="683624" y="0"/>
                        </a:cubicBezTo>
                        <a:cubicBezTo>
                          <a:pt x="703700" y="165796"/>
                          <a:pt x="662420" y="377550"/>
                          <a:pt x="683624" y="552618"/>
                        </a:cubicBezTo>
                        <a:cubicBezTo>
                          <a:pt x="704828" y="727686"/>
                          <a:pt x="689299" y="922463"/>
                          <a:pt x="683624" y="1083564"/>
                        </a:cubicBezTo>
                        <a:cubicBezTo>
                          <a:pt x="688983" y="1203555"/>
                          <a:pt x="680678" y="1376090"/>
                          <a:pt x="683624" y="1636181"/>
                        </a:cubicBezTo>
                        <a:cubicBezTo>
                          <a:pt x="686570" y="1896272"/>
                          <a:pt x="709088" y="2039401"/>
                          <a:pt x="683624" y="2167127"/>
                        </a:cubicBezTo>
                        <a:cubicBezTo>
                          <a:pt x="532097" y="2178798"/>
                          <a:pt x="264233" y="2154852"/>
                          <a:pt x="0" y="2167127"/>
                        </a:cubicBezTo>
                        <a:cubicBezTo>
                          <a:pt x="-25376" y="1964773"/>
                          <a:pt x="25436" y="1833529"/>
                          <a:pt x="0" y="1582003"/>
                        </a:cubicBezTo>
                        <a:cubicBezTo>
                          <a:pt x="-25436" y="1330477"/>
                          <a:pt x="-1241" y="1192800"/>
                          <a:pt x="0" y="1040221"/>
                        </a:cubicBezTo>
                        <a:cubicBezTo>
                          <a:pt x="1241" y="887642"/>
                          <a:pt x="15724" y="717184"/>
                          <a:pt x="0" y="563453"/>
                        </a:cubicBezTo>
                        <a:cubicBezTo>
                          <a:pt x="-15724" y="409722"/>
                          <a:pt x="16504" y="231636"/>
                          <a:pt x="0" y="0"/>
                        </a:cubicBezTo>
                        <a:close/>
                      </a:path>
                      <a:path w="683624" h="2167127" stroke="0" extrusionOk="0">
                        <a:moveTo>
                          <a:pt x="0" y="0"/>
                        </a:moveTo>
                        <a:cubicBezTo>
                          <a:pt x="143766" y="28823"/>
                          <a:pt x="543354" y="-19497"/>
                          <a:pt x="683624" y="0"/>
                        </a:cubicBezTo>
                        <a:cubicBezTo>
                          <a:pt x="708466" y="182538"/>
                          <a:pt x="700229" y="350567"/>
                          <a:pt x="683624" y="552618"/>
                        </a:cubicBezTo>
                        <a:cubicBezTo>
                          <a:pt x="667019" y="754669"/>
                          <a:pt x="696011" y="827544"/>
                          <a:pt x="683624" y="1083564"/>
                        </a:cubicBezTo>
                        <a:cubicBezTo>
                          <a:pt x="685466" y="1357218"/>
                          <a:pt x="701191" y="1444451"/>
                          <a:pt x="683624" y="1636181"/>
                        </a:cubicBezTo>
                        <a:cubicBezTo>
                          <a:pt x="666057" y="1827911"/>
                          <a:pt x="669040" y="1973669"/>
                          <a:pt x="683624" y="2167127"/>
                        </a:cubicBezTo>
                        <a:cubicBezTo>
                          <a:pt x="460840" y="2149356"/>
                          <a:pt x="336148" y="2162858"/>
                          <a:pt x="0" y="2167127"/>
                        </a:cubicBezTo>
                        <a:cubicBezTo>
                          <a:pt x="-11423" y="1977150"/>
                          <a:pt x="-4925" y="1823894"/>
                          <a:pt x="0" y="1690359"/>
                        </a:cubicBezTo>
                        <a:cubicBezTo>
                          <a:pt x="4925" y="1556824"/>
                          <a:pt x="4148" y="1425145"/>
                          <a:pt x="0" y="1191920"/>
                        </a:cubicBezTo>
                        <a:cubicBezTo>
                          <a:pt x="-4148" y="958695"/>
                          <a:pt x="-23060" y="833348"/>
                          <a:pt x="0" y="671809"/>
                        </a:cubicBezTo>
                        <a:cubicBezTo>
                          <a:pt x="23060" y="510270"/>
                          <a:pt x="-14662" y="222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5751698-D0AB-1FF5-4F4F-3D6B9640F5D6}"/>
              </a:ext>
            </a:extLst>
          </p:cNvPr>
          <p:cNvSpPr/>
          <p:nvPr/>
        </p:nvSpPr>
        <p:spPr>
          <a:xfrm rot="5400000">
            <a:off x="1317541" y="687119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Usability Validation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9D06CA9-D3C8-A6EE-BE36-A7E87780D5B5}"/>
              </a:ext>
            </a:extLst>
          </p:cNvPr>
          <p:cNvSpPr/>
          <p:nvPr/>
        </p:nvSpPr>
        <p:spPr>
          <a:xfrm rot="5400000">
            <a:off x="1317543" y="2938842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Validation 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62294F4-85D8-D5A4-6F20-ED1AE54E3B8B}"/>
              </a:ext>
            </a:extLst>
          </p:cNvPr>
          <p:cNvSpPr/>
          <p:nvPr/>
        </p:nvSpPr>
        <p:spPr>
          <a:xfrm rot="5400000">
            <a:off x="1317545" y="4154215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Validation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6DEC3D-463E-C02C-B703-B342D6803583}"/>
              </a:ext>
            </a:extLst>
          </p:cNvPr>
          <p:cNvSpPr txBox="1"/>
          <p:nvPr/>
        </p:nvSpPr>
        <p:spPr>
          <a:xfrm>
            <a:off x="3533466" y="2351609"/>
            <a:ext cx="546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accuracy/precision of raw data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consistency within and across devices </a:t>
            </a:r>
          </a:p>
        </p:txBody>
      </p:sp>
      <p:pic>
        <p:nvPicPr>
          <p:cNvPr id="11" name="Picture 2" descr="new instrument for accelerometer testing">
            <a:extLst>
              <a:ext uri="{FF2B5EF4-FFF2-40B4-BE49-F238E27FC236}">
                <a16:creationId xmlns:a16="http://schemas.microsoft.com/office/drawing/2014/main" id="{450CFEFD-FAF4-D53E-D812-6DDF99372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r="6263" b="434"/>
          <a:stretch>
            <a:fillRect/>
          </a:stretch>
        </p:blipFill>
        <p:spPr bwMode="auto">
          <a:xfrm>
            <a:off x="9090811" y="1385802"/>
            <a:ext cx="2819400" cy="34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12E1A3-4639-9000-55C6-E808809AB2E4}"/>
              </a:ext>
            </a:extLst>
          </p:cNvPr>
          <p:cNvSpPr/>
          <p:nvPr/>
        </p:nvSpPr>
        <p:spPr>
          <a:xfrm>
            <a:off x="478307" y="3429000"/>
            <a:ext cx="2622883" cy="257538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A98B09-1F06-CBB0-0230-7F000E7F864B}"/>
              </a:ext>
            </a:extLst>
          </p:cNvPr>
          <p:cNvSpPr/>
          <p:nvPr/>
        </p:nvSpPr>
        <p:spPr>
          <a:xfrm>
            <a:off x="630707" y="1123800"/>
            <a:ext cx="2622883" cy="1227809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039C4-707E-C5B1-8186-AD8A5E76AD81}"/>
              </a:ext>
            </a:extLst>
          </p:cNvPr>
          <p:cNvSpPr txBox="1"/>
          <p:nvPr/>
        </p:nvSpPr>
        <p:spPr>
          <a:xfrm>
            <a:off x="9002486" y="6143730"/>
            <a:ext cx="318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Bakker et al., 2024. V3+ Framework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Goldsack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 et al,. 2020. V3 Framework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Servais et al 2022. SV95C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0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57F2-E91C-58C7-73AF-B2ED93439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1A39-6CB5-5F13-FD51-972B3D88E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V3+ Validation Framework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4FBCA999-1E69-6CD0-AA30-B40F83086E80}"/>
              </a:ext>
            </a:extLst>
          </p:cNvPr>
          <p:cNvSpPr/>
          <p:nvPr/>
        </p:nvSpPr>
        <p:spPr>
          <a:xfrm rot="5400000">
            <a:off x="1446197" y="1822995"/>
            <a:ext cx="683624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683624"/>
                      <a:gd name="connsiteY0" fmla="*/ 0 h 2167127"/>
                      <a:gd name="connsiteX1" fmla="*/ 683624 w 683624"/>
                      <a:gd name="connsiteY1" fmla="*/ 0 h 2167127"/>
                      <a:gd name="connsiteX2" fmla="*/ 683624 w 683624"/>
                      <a:gd name="connsiteY2" fmla="*/ 552618 h 2167127"/>
                      <a:gd name="connsiteX3" fmla="*/ 683624 w 683624"/>
                      <a:gd name="connsiteY3" fmla="*/ 1083564 h 2167127"/>
                      <a:gd name="connsiteX4" fmla="*/ 683624 w 683624"/>
                      <a:gd name="connsiteY4" fmla="*/ 1636181 h 2167127"/>
                      <a:gd name="connsiteX5" fmla="*/ 683624 w 683624"/>
                      <a:gd name="connsiteY5" fmla="*/ 2167127 h 2167127"/>
                      <a:gd name="connsiteX6" fmla="*/ 0 w 683624"/>
                      <a:gd name="connsiteY6" fmla="*/ 2167127 h 2167127"/>
                      <a:gd name="connsiteX7" fmla="*/ 0 w 683624"/>
                      <a:gd name="connsiteY7" fmla="*/ 1582003 h 2167127"/>
                      <a:gd name="connsiteX8" fmla="*/ 0 w 683624"/>
                      <a:gd name="connsiteY8" fmla="*/ 1040221 h 2167127"/>
                      <a:gd name="connsiteX9" fmla="*/ 0 w 683624"/>
                      <a:gd name="connsiteY9" fmla="*/ 563453 h 2167127"/>
                      <a:gd name="connsiteX10" fmla="*/ 0 w 683624"/>
                      <a:gd name="connsiteY10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83624" h="2167127" fill="none" extrusionOk="0">
                        <a:moveTo>
                          <a:pt x="0" y="0"/>
                        </a:moveTo>
                        <a:cubicBezTo>
                          <a:pt x="214274" y="-11888"/>
                          <a:pt x="451389" y="7562"/>
                          <a:pt x="683624" y="0"/>
                        </a:cubicBezTo>
                        <a:cubicBezTo>
                          <a:pt x="703700" y="165796"/>
                          <a:pt x="662420" y="377550"/>
                          <a:pt x="683624" y="552618"/>
                        </a:cubicBezTo>
                        <a:cubicBezTo>
                          <a:pt x="704828" y="727686"/>
                          <a:pt x="689299" y="922463"/>
                          <a:pt x="683624" y="1083564"/>
                        </a:cubicBezTo>
                        <a:cubicBezTo>
                          <a:pt x="688983" y="1203555"/>
                          <a:pt x="680678" y="1376090"/>
                          <a:pt x="683624" y="1636181"/>
                        </a:cubicBezTo>
                        <a:cubicBezTo>
                          <a:pt x="686570" y="1896272"/>
                          <a:pt x="709088" y="2039401"/>
                          <a:pt x="683624" y="2167127"/>
                        </a:cubicBezTo>
                        <a:cubicBezTo>
                          <a:pt x="532097" y="2178798"/>
                          <a:pt x="264233" y="2154852"/>
                          <a:pt x="0" y="2167127"/>
                        </a:cubicBezTo>
                        <a:cubicBezTo>
                          <a:pt x="-25376" y="1964773"/>
                          <a:pt x="25436" y="1833529"/>
                          <a:pt x="0" y="1582003"/>
                        </a:cubicBezTo>
                        <a:cubicBezTo>
                          <a:pt x="-25436" y="1330477"/>
                          <a:pt x="-1241" y="1192800"/>
                          <a:pt x="0" y="1040221"/>
                        </a:cubicBezTo>
                        <a:cubicBezTo>
                          <a:pt x="1241" y="887642"/>
                          <a:pt x="15724" y="717184"/>
                          <a:pt x="0" y="563453"/>
                        </a:cubicBezTo>
                        <a:cubicBezTo>
                          <a:pt x="-15724" y="409722"/>
                          <a:pt x="16504" y="231636"/>
                          <a:pt x="0" y="0"/>
                        </a:cubicBezTo>
                        <a:close/>
                      </a:path>
                      <a:path w="683624" h="2167127" stroke="0" extrusionOk="0">
                        <a:moveTo>
                          <a:pt x="0" y="0"/>
                        </a:moveTo>
                        <a:cubicBezTo>
                          <a:pt x="143766" y="28823"/>
                          <a:pt x="543354" y="-19497"/>
                          <a:pt x="683624" y="0"/>
                        </a:cubicBezTo>
                        <a:cubicBezTo>
                          <a:pt x="708466" y="182538"/>
                          <a:pt x="700229" y="350567"/>
                          <a:pt x="683624" y="552618"/>
                        </a:cubicBezTo>
                        <a:cubicBezTo>
                          <a:pt x="667019" y="754669"/>
                          <a:pt x="696011" y="827544"/>
                          <a:pt x="683624" y="1083564"/>
                        </a:cubicBezTo>
                        <a:cubicBezTo>
                          <a:pt x="685466" y="1357218"/>
                          <a:pt x="701191" y="1444451"/>
                          <a:pt x="683624" y="1636181"/>
                        </a:cubicBezTo>
                        <a:cubicBezTo>
                          <a:pt x="666057" y="1827911"/>
                          <a:pt x="669040" y="1973669"/>
                          <a:pt x="683624" y="2167127"/>
                        </a:cubicBezTo>
                        <a:cubicBezTo>
                          <a:pt x="460840" y="2149356"/>
                          <a:pt x="336148" y="2162858"/>
                          <a:pt x="0" y="2167127"/>
                        </a:cubicBezTo>
                        <a:cubicBezTo>
                          <a:pt x="-11423" y="1977150"/>
                          <a:pt x="-4925" y="1823894"/>
                          <a:pt x="0" y="1690359"/>
                        </a:cubicBezTo>
                        <a:cubicBezTo>
                          <a:pt x="4925" y="1556824"/>
                          <a:pt x="4148" y="1425145"/>
                          <a:pt x="0" y="1191920"/>
                        </a:cubicBezTo>
                        <a:cubicBezTo>
                          <a:pt x="-4148" y="958695"/>
                          <a:pt x="-23060" y="833348"/>
                          <a:pt x="0" y="671809"/>
                        </a:cubicBezTo>
                        <a:cubicBezTo>
                          <a:pt x="23060" y="510270"/>
                          <a:pt x="-14662" y="222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BBAB3EB-01AB-2BE0-57E0-5A8B993324E7}"/>
              </a:ext>
            </a:extLst>
          </p:cNvPr>
          <p:cNvSpPr/>
          <p:nvPr/>
        </p:nvSpPr>
        <p:spPr>
          <a:xfrm rot="5400000">
            <a:off x="1317541" y="687119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Usability Validation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569A1A3-50A9-6AFA-3CED-5706D520943E}"/>
              </a:ext>
            </a:extLst>
          </p:cNvPr>
          <p:cNvSpPr/>
          <p:nvPr/>
        </p:nvSpPr>
        <p:spPr>
          <a:xfrm rot="5400000">
            <a:off x="1317543" y="2938842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Validation 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E3E946A-E7F2-EDFC-75E0-5EFDAB1F0253}"/>
              </a:ext>
            </a:extLst>
          </p:cNvPr>
          <p:cNvSpPr/>
          <p:nvPr/>
        </p:nvSpPr>
        <p:spPr>
          <a:xfrm rot="5400000">
            <a:off x="1317545" y="4154215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Validation </a:t>
            </a:r>
          </a:p>
        </p:txBody>
      </p:sp>
      <p:pic>
        <p:nvPicPr>
          <p:cNvPr id="3" name="Picture 2" descr="A wire giraffe made of colored beads&#10;&#10;Description automatically generated with medium confidence">
            <a:extLst>
              <a:ext uri="{FF2B5EF4-FFF2-40B4-BE49-F238E27FC236}">
                <a16:creationId xmlns:a16="http://schemas.microsoft.com/office/drawing/2014/main" id="{9B494614-0942-8349-829C-7F75397D7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81" y="-68416"/>
            <a:ext cx="3539907" cy="21405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30EF89-A6F8-D469-F279-BAF25282F4E6}"/>
              </a:ext>
            </a:extLst>
          </p:cNvPr>
          <p:cNvSpPr txBox="1"/>
          <p:nvPr/>
        </p:nvSpPr>
        <p:spPr>
          <a:xfrm>
            <a:off x="3734516" y="1746920"/>
            <a:ext cx="77862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Accuracy: </a:t>
            </a:r>
            <a:b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of strides/stride speed captured by wearable device vs motion capture room. </a:t>
            </a:r>
          </a:p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scalar summaries (e.g. median stride velocity, 95</a:t>
            </a:r>
            <a:r>
              <a:rPr lang="en-US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centile of stride velocity and mean distance walked) were evaluated in terms of: </a:t>
            </a:r>
          </a:p>
          <a:p>
            <a:b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Repeatability/Reliability</a:t>
            </a:r>
            <a:r>
              <a:rPr lang="en-US" sz="22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SV95C had high intra-cluster correlation based on two successive recordings 1 month apart (ICC 0.970, [0.947, 0.983]). </a:t>
            </a:r>
            <a:b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stability of measurements under varying conditions: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Weartime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factors (weekdays vs weekends) </a:t>
            </a:r>
            <a:b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D1E24-121A-BE1D-D33C-3916CEC30913}"/>
              </a:ext>
            </a:extLst>
          </p:cNvPr>
          <p:cNvSpPr/>
          <p:nvPr/>
        </p:nvSpPr>
        <p:spPr>
          <a:xfrm>
            <a:off x="452070" y="1149754"/>
            <a:ext cx="2622883" cy="2228626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019F9-9A51-6614-E548-0C3533C2FDD8}"/>
              </a:ext>
            </a:extLst>
          </p:cNvPr>
          <p:cNvSpPr/>
          <p:nvPr/>
        </p:nvSpPr>
        <p:spPr>
          <a:xfrm>
            <a:off x="508109" y="4623873"/>
            <a:ext cx="2622883" cy="1227809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2F61D-54A6-0941-7153-05BFBB5D19B4}"/>
              </a:ext>
            </a:extLst>
          </p:cNvPr>
          <p:cNvSpPr txBox="1"/>
          <p:nvPr/>
        </p:nvSpPr>
        <p:spPr>
          <a:xfrm>
            <a:off x="9002486" y="6143730"/>
            <a:ext cx="318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Bakker et al., 2024. V3+ Framework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Goldsack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 et al,. 2020. V3 Framework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Servais et al 2022. SV95C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224EC-A481-D3D1-FFE3-B176F345C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BF00-057D-DC6C-AA33-2A07CD9A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V3+ Validation Framework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170D07E-700E-EB5B-A357-29A4100CDAD4}"/>
              </a:ext>
            </a:extLst>
          </p:cNvPr>
          <p:cNvSpPr/>
          <p:nvPr/>
        </p:nvSpPr>
        <p:spPr>
          <a:xfrm rot="5400000">
            <a:off x="1446197" y="1822995"/>
            <a:ext cx="683624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683624"/>
                      <a:gd name="connsiteY0" fmla="*/ 0 h 2167127"/>
                      <a:gd name="connsiteX1" fmla="*/ 683624 w 683624"/>
                      <a:gd name="connsiteY1" fmla="*/ 0 h 2167127"/>
                      <a:gd name="connsiteX2" fmla="*/ 683624 w 683624"/>
                      <a:gd name="connsiteY2" fmla="*/ 552618 h 2167127"/>
                      <a:gd name="connsiteX3" fmla="*/ 683624 w 683624"/>
                      <a:gd name="connsiteY3" fmla="*/ 1083564 h 2167127"/>
                      <a:gd name="connsiteX4" fmla="*/ 683624 w 683624"/>
                      <a:gd name="connsiteY4" fmla="*/ 1636181 h 2167127"/>
                      <a:gd name="connsiteX5" fmla="*/ 683624 w 683624"/>
                      <a:gd name="connsiteY5" fmla="*/ 2167127 h 2167127"/>
                      <a:gd name="connsiteX6" fmla="*/ 0 w 683624"/>
                      <a:gd name="connsiteY6" fmla="*/ 2167127 h 2167127"/>
                      <a:gd name="connsiteX7" fmla="*/ 0 w 683624"/>
                      <a:gd name="connsiteY7" fmla="*/ 1582003 h 2167127"/>
                      <a:gd name="connsiteX8" fmla="*/ 0 w 683624"/>
                      <a:gd name="connsiteY8" fmla="*/ 1040221 h 2167127"/>
                      <a:gd name="connsiteX9" fmla="*/ 0 w 683624"/>
                      <a:gd name="connsiteY9" fmla="*/ 563453 h 2167127"/>
                      <a:gd name="connsiteX10" fmla="*/ 0 w 683624"/>
                      <a:gd name="connsiteY10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83624" h="2167127" fill="none" extrusionOk="0">
                        <a:moveTo>
                          <a:pt x="0" y="0"/>
                        </a:moveTo>
                        <a:cubicBezTo>
                          <a:pt x="214274" y="-11888"/>
                          <a:pt x="451389" y="7562"/>
                          <a:pt x="683624" y="0"/>
                        </a:cubicBezTo>
                        <a:cubicBezTo>
                          <a:pt x="703700" y="165796"/>
                          <a:pt x="662420" y="377550"/>
                          <a:pt x="683624" y="552618"/>
                        </a:cubicBezTo>
                        <a:cubicBezTo>
                          <a:pt x="704828" y="727686"/>
                          <a:pt x="689299" y="922463"/>
                          <a:pt x="683624" y="1083564"/>
                        </a:cubicBezTo>
                        <a:cubicBezTo>
                          <a:pt x="688983" y="1203555"/>
                          <a:pt x="680678" y="1376090"/>
                          <a:pt x="683624" y="1636181"/>
                        </a:cubicBezTo>
                        <a:cubicBezTo>
                          <a:pt x="686570" y="1896272"/>
                          <a:pt x="709088" y="2039401"/>
                          <a:pt x="683624" y="2167127"/>
                        </a:cubicBezTo>
                        <a:cubicBezTo>
                          <a:pt x="532097" y="2178798"/>
                          <a:pt x="264233" y="2154852"/>
                          <a:pt x="0" y="2167127"/>
                        </a:cubicBezTo>
                        <a:cubicBezTo>
                          <a:pt x="-25376" y="1964773"/>
                          <a:pt x="25436" y="1833529"/>
                          <a:pt x="0" y="1582003"/>
                        </a:cubicBezTo>
                        <a:cubicBezTo>
                          <a:pt x="-25436" y="1330477"/>
                          <a:pt x="-1241" y="1192800"/>
                          <a:pt x="0" y="1040221"/>
                        </a:cubicBezTo>
                        <a:cubicBezTo>
                          <a:pt x="1241" y="887642"/>
                          <a:pt x="15724" y="717184"/>
                          <a:pt x="0" y="563453"/>
                        </a:cubicBezTo>
                        <a:cubicBezTo>
                          <a:pt x="-15724" y="409722"/>
                          <a:pt x="16504" y="231636"/>
                          <a:pt x="0" y="0"/>
                        </a:cubicBezTo>
                        <a:close/>
                      </a:path>
                      <a:path w="683624" h="2167127" stroke="0" extrusionOk="0">
                        <a:moveTo>
                          <a:pt x="0" y="0"/>
                        </a:moveTo>
                        <a:cubicBezTo>
                          <a:pt x="143766" y="28823"/>
                          <a:pt x="543354" y="-19497"/>
                          <a:pt x="683624" y="0"/>
                        </a:cubicBezTo>
                        <a:cubicBezTo>
                          <a:pt x="708466" y="182538"/>
                          <a:pt x="700229" y="350567"/>
                          <a:pt x="683624" y="552618"/>
                        </a:cubicBezTo>
                        <a:cubicBezTo>
                          <a:pt x="667019" y="754669"/>
                          <a:pt x="696011" y="827544"/>
                          <a:pt x="683624" y="1083564"/>
                        </a:cubicBezTo>
                        <a:cubicBezTo>
                          <a:pt x="685466" y="1357218"/>
                          <a:pt x="701191" y="1444451"/>
                          <a:pt x="683624" y="1636181"/>
                        </a:cubicBezTo>
                        <a:cubicBezTo>
                          <a:pt x="666057" y="1827911"/>
                          <a:pt x="669040" y="1973669"/>
                          <a:pt x="683624" y="2167127"/>
                        </a:cubicBezTo>
                        <a:cubicBezTo>
                          <a:pt x="460840" y="2149356"/>
                          <a:pt x="336148" y="2162858"/>
                          <a:pt x="0" y="2167127"/>
                        </a:cubicBezTo>
                        <a:cubicBezTo>
                          <a:pt x="-11423" y="1977150"/>
                          <a:pt x="-4925" y="1823894"/>
                          <a:pt x="0" y="1690359"/>
                        </a:cubicBezTo>
                        <a:cubicBezTo>
                          <a:pt x="4925" y="1556824"/>
                          <a:pt x="4148" y="1425145"/>
                          <a:pt x="0" y="1191920"/>
                        </a:cubicBezTo>
                        <a:cubicBezTo>
                          <a:pt x="-4148" y="958695"/>
                          <a:pt x="-23060" y="833348"/>
                          <a:pt x="0" y="671809"/>
                        </a:cubicBezTo>
                        <a:cubicBezTo>
                          <a:pt x="23060" y="510270"/>
                          <a:pt x="-14662" y="2222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9D3A823-53C9-5D11-B626-853E3A5E2A57}"/>
              </a:ext>
            </a:extLst>
          </p:cNvPr>
          <p:cNvSpPr/>
          <p:nvPr/>
        </p:nvSpPr>
        <p:spPr>
          <a:xfrm rot="5400000">
            <a:off x="1317541" y="687119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Usability Validation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BCE359A-E236-B91E-1B11-A884E067A8B8}"/>
              </a:ext>
            </a:extLst>
          </p:cNvPr>
          <p:cNvSpPr/>
          <p:nvPr/>
        </p:nvSpPr>
        <p:spPr>
          <a:xfrm rot="5400000">
            <a:off x="1317543" y="2938842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Validation 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F6234D5-366B-B4B4-8BD9-8D15C0FFCA11}"/>
              </a:ext>
            </a:extLst>
          </p:cNvPr>
          <p:cNvSpPr/>
          <p:nvPr/>
        </p:nvSpPr>
        <p:spPr>
          <a:xfrm rot="5400000">
            <a:off x="1317545" y="4154215"/>
            <a:ext cx="940935" cy="2167127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99959415">
                  <a:custGeom>
                    <a:avLst/>
                    <a:gdLst>
                      <a:gd name="connsiteX0" fmla="*/ 0 w 940935"/>
                      <a:gd name="connsiteY0" fmla="*/ 0 h 2167127"/>
                      <a:gd name="connsiteX1" fmla="*/ 470468 w 940935"/>
                      <a:gd name="connsiteY1" fmla="*/ 0 h 2167127"/>
                      <a:gd name="connsiteX2" fmla="*/ 940935 w 940935"/>
                      <a:gd name="connsiteY2" fmla="*/ 0 h 2167127"/>
                      <a:gd name="connsiteX3" fmla="*/ 940935 w 940935"/>
                      <a:gd name="connsiteY3" fmla="*/ 541782 h 2167127"/>
                      <a:gd name="connsiteX4" fmla="*/ 940935 w 940935"/>
                      <a:gd name="connsiteY4" fmla="*/ 1083564 h 2167127"/>
                      <a:gd name="connsiteX5" fmla="*/ 940935 w 940935"/>
                      <a:gd name="connsiteY5" fmla="*/ 1614510 h 2167127"/>
                      <a:gd name="connsiteX6" fmla="*/ 940935 w 940935"/>
                      <a:gd name="connsiteY6" fmla="*/ 2167127 h 2167127"/>
                      <a:gd name="connsiteX7" fmla="*/ 489286 w 940935"/>
                      <a:gd name="connsiteY7" fmla="*/ 2167127 h 2167127"/>
                      <a:gd name="connsiteX8" fmla="*/ 0 w 940935"/>
                      <a:gd name="connsiteY8" fmla="*/ 2167127 h 2167127"/>
                      <a:gd name="connsiteX9" fmla="*/ 0 w 940935"/>
                      <a:gd name="connsiteY9" fmla="*/ 1690359 h 2167127"/>
                      <a:gd name="connsiteX10" fmla="*/ 0 w 940935"/>
                      <a:gd name="connsiteY10" fmla="*/ 1170249 h 2167127"/>
                      <a:gd name="connsiteX11" fmla="*/ 0 w 940935"/>
                      <a:gd name="connsiteY11" fmla="*/ 650138 h 2167127"/>
                      <a:gd name="connsiteX12" fmla="*/ 0 w 940935"/>
                      <a:gd name="connsiteY12" fmla="*/ 0 h 2167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40935" h="2167127" fill="none" extrusionOk="0">
                        <a:moveTo>
                          <a:pt x="0" y="0"/>
                        </a:moveTo>
                        <a:cubicBezTo>
                          <a:pt x="162447" y="-170"/>
                          <a:pt x="267459" y="5754"/>
                          <a:pt x="470468" y="0"/>
                        </a:cubicBezTo>
                        <a:cubicBezTo>
                          <a:pt x="673477" y="-5754"/>
                          <a:pt x="794748" y="-21399"/>
                          <a:pt x="940935" y="0"/>
                        </a:cubicBezTo>
                        <a:cubicBezTo>
                          <a:pt x="922091" y="206452"/>
                          <a:pt x="930434" y="328405"/>
                          <a:pt x="940935" y="541782"/>
                        </a:cubicBezTo>
                        <a:cubicBezTo>
                          <a:pt x="951436" y="755159"/>
                          <a:pt x="919295" y="862297"/>
                          <a:pt x="940935" y="1083564"/>
                        </a:cubicBezTo>
                        <a:cubicBezTo>
                          <a:pt x="962197" y="1260761"/>
                          <a:pt x="942545" y="1415108"/>
                          <a:pt x="940935" y="1614510"/>
                        </a:cubicBezTo>
                        <a:cubicBezTo>
                          <a:pt x="939325" y="1813912"/>
                          <a:pt x="930491" y="1910774"/>
                          <a:pt x="940935" y="2167127"/>
                        </a:cubicBezTo>
                        <a:cubicBezTo>
                          <a:pt x="789085" y="2149838"/>
                          <a:pt x="588063" y="2160814"/>
                          <a:pt x="489286" y="2167127"/>
                        </a:cubicBezTo>
                        <a:cubicBezTo>
                          <a:pt x="390509" y="2173440"/>
                          <a:pt x="229086" y="2149354"/>
                          <a:pt x="0" y="2167127"/>
                        </a:cubicBezTo>
                        <a:cubicBezTo>
                          <a:pt x="11771" y="2062678"/>
                          <a:pt x="-3295" y="1799507"/>
                          <a:pt x="0" y="1690359"/>
                        </a:cubicBezTo>
                        <a:cubicBezTo>
                          <a:pt x="3295" y="1581211"/>
                          <a:pt x="-1976" y="1369998"/>
                          <a:pt x="0" y="1170249"/>
                        </a:cubicBezTo>
                        <a:cubicBezTo>
                          <a:pt x="1976" y="970500"/>
                          <a:pt x="3585" y="898358"/>
                          <a:pt x="0" y="650138"/>
                        </a:cubicBezTo>
                        <a:cubicBezTo>
                          <a:pt x="-3585" y="401918"/>
                          <a:pt x="-7206" y="307584"/>
                          <a:pt x="0" y="0"/>
                        </a:cubicBezTo>
                        <a:close/>
                      </a:path>
                      <a:path w="940935" h="2167127" stroke="0" extrusionOk="0">
                        <a:moveTo>
                          <a:pt x="0" y="0"/>
                        </a:moveTo>
                        <a:cubicBezTo>
                          <a:pt x="150986" y="-6452"/>
                          <a:pt x="358645" y="2733"/>
                          <a:pt x="451649" y="0"/>
                        </a:cubicBezTo>
                        <a:cubicBezTo>
                          <a:pt x="544653" y="-2733"/>
                          <a:pt x="741590" y="-15612"/>
                          <a:pt x="940935" y="0"/>
                        </a:cubicBezTo>
                        <a:cubicBezTo>
                          <a:pt x="926313" y="217165"/>
                          <a:pt x="955170" y="431669"/>
                          <a:pt x="940935" y="563453"/>
                        </a:cubicBezTo>
                        <a:cubicBezTo>
                          <a:pt x="926700" y="695237"/>
                          <a:pt x="921480" y="906359"/>
                          <a:pt x="940935" y="1083564"/>
                        </a:cubicBezTo>
                        <a:cubicBezTo>
                          <a:pt x="963200" y="1348752"/>
                          <a:pt x="926351" y="1421052"/>
                          <a:pt x="940935" y="1614510"/>
                        </a:cubicBezTo>
                        <a:cubicBezTo>
                          <a:pt x="955519" y="1807968"/>
                          <a:pt x="949196" y="1979036"/>
                          <a:pt x="940935" y="2167127"/>
                        </a:cubicBezTo>
                        <a:cubicBezTo>
                          <a:pt x="723373" y="2153299"/>
                          <a:pt x="651386" y="2190412"/>
                          <a:pt x="470468" y="2167127"/>
                        </a:cubicBezTo>
                        <a:cubicBezTo>
                          <a:pt x="289550" y="2143842"/>
                          <a:pt x="199211" y="2175594"/>
                          <a:pt x="0" y="2167127"/>
                        </a:cubicBezTo>
                        <a:cubicBezTo>
                          <a:pt x="-21643" y="1915432"/>
                          <a:pt x="-17833" y="1851460"/>
                          <a:pt x="0" y="1582003"/>
                        </a:cubicBezTo>
                        <a:cubicBezTo>
                          <a:pt x="17833" y="1312546"/>
                          <a:pt x="28701" y="1244738"/>
                          <a:pt x="0" y="996878"/>
                        </a:cubicBezTo>
                        <a:cubicBezTo>
                          <a:pt x="-28701" y="749018"/>
                          <a:pt x="-18092" y="653105"/>
                          <a:pt x="0" y="520110"/>
                        </a:cubicBezTo>
                        <a:cubicBezTo>
                          <a:pt x="18092" y="387115"/>
                          <a:pt x="-9760" y="2494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Validation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7578A9-2E86-00DB-486B-E7DED37D1C72}"/>
                  </a:ext>
                </a:extLst>
              </p:cNvPr>
              <p:cNvSpPr txBox="1"/>
              <p:nvPr/>
            </p:nvSpPr>
            <p:spPr>
              <a:xfrm>
                <a:off x="3388409" y="2966719"/>
                <a:ext cx="861081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b="1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r>
                  <a:rPr lang="en-US" sz="20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Known-Groups Validity: </a:t>
                </a:r>
                <a:br>
                  <a:rPr lang="en-US" sz="20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en-US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DMD patients: median SV95C was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1.563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m/s</a:t>
                </a:r>
                <a:br>
                  <a:rPr lang="en-US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en-US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Healthy controls: median SV95C was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2.71</m:t>
                    </m:r>
                    <m:r>
                      <a:rPr lang="en-GB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3 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m/s,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&lt;0.001.</m:t>
                    </m:r>
                  </m:oMath>
                </a14:m>
                <a:br>
                  <a:rPr lang="en-US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endParaRPr lang="en-US" sz="2000" b="1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r>
                  <a:rPr lang="en-US" sz="2000" b="1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Sensitivity to disease progression/treatment</a:t>
                </a:r>
                <a:r>
                  <a:rPr lang="en-US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</a:t>
                </a:r>
                <a:br>
                  <a:rPr lang="en-US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en-US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DMD patients in stable regimen: SV95C change detected in 3 months (vs 9 months for 6MWT). </a:t>
                </a:r>
              </a:p>
              <a:p>
                <a:r>
                  <a:rPr lang="en-US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DMD patients starting corticosteroids: SV95C detected positive change in 3 months.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7578A9-2E86-00DB-486B-E7DED37D1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409" y="2966719"/>
                <a:ext cx="8610810" cy="3170099"/>
              </a:xfrm>
              <a:prstGeom prst="rect">
                <a:avLst/>
              </a:prstGeom>
              <a:blipFill>
                <a:blip r:embed="rId4"/>
                <a:stretch>
                  <a:fillRect l="-779" b="-2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2D0B86D-5995-0F58-ACA9-4AA4F1981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857" y="832219"/>
            <a:ext cx="4224857" cy="25853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E90B97-7E84-8966-ED45-7A8ACBBF84ED}"/>
              </a:ext>
            </a:extLst>
          </p:cNvPr>
          <p:cNvSpPr txBox="1"/>
          <p:nvPr/>
        </p:nvSpPr>
        <p:spPr>
          <a:xfrm>
            <a:off x="8687281" y="3058712"/>
            <a:ext cx="2800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 Minute Walk Test (m)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ADEE5-E489-C9D7-306C-DB14E3A259B3}"/>
              </a:ext>
            </a:extLst>
          </p:cNvPr>
          <p:cNvSpPr txBox="1"/>
          <p:nvPr/>
        </p:nvSpPr>
        <p:spPr>
          <a:xfrm rot="16200000">
            <a:off x="7047717" y="1899254"/>
            <a:ext cx="13614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SV95C m/s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92F0A6-D6C4-6D00-2873-95B3259FBD16}"/>
              </a:ext>
            </a:extLst>
          </p:cNvPr>
          <p:cNvSpPr/>
          <p:nvPr/>
        </p:nvSpPr>
        <p:spPr>
          <a:xfrm>
            <a:off x="452070" y="1149754"/>
            <a:ext cx="2622883" cy="3482404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42FCB-FBFC-5693-541F-E6199466CE71}"/>
              </a:ext>
            </a:extLst>
          </p:cNvPr>
          <p:cNvSpPr txBox="1"/>
          <p:nvPr/>
        </p:nvSpPr>
        <p:spPr>
          <a:xfrm>
            <a:off x="8344653" y="997910"/>
            <a:ext cx="22832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Healthy controls </a:t>
            </a:r>
            <a:br>
              <a:rPr lang="en-US" dirty="0"/>
            </a:br>
            <a:r>
              <a:rPr lang="en-US" dirty="0"/>
              <a:t>DMD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69532F-DE68-451B-A7C0-DA08DC90F65D}"/>
              </a:ext>
            </a:extLst>
          </p:cNvPr>
          <p:cNvSpPr/>
          <p:nvPr/>
        </p:nvSpPr>
        <p:spPr>
          <a:xfrm>
            <a:off x="8245358" y="1202819"/>
            <a:ext cx="40052" cy="3733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42A876-1B97-7179-4700-78565151177B}"/>
              </a:ext>
            </a:extLst>
          </p:cNvPr>
          <p:cNvSpPr/>
          <p:nvPr/>
        </p:nvSpPr>
        <p:spPr>
          <a:xfrm>
            <a:off x="8249385" y="1430861"/>
            <a:ext cx="40052" cy="373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F8CDE3-AF85-6EF4-BDB3-9F3B494848A9}"/>
              </a:ext>
            </a:extLst>
          </p:cNvPr>
          <p:cNvSpPr txBox="1"/>
          <p:nvPr/>
        </p:nvSpPr>
        <p:spPr>
          <a:xfrm>
            <a:off x="3388409" y="1583119"/>
            <a:ext cx="3601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Convergent Validity: </a:t>
            </a:r>
            <a:b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cs typeface="Arial" panose="020B0604020202020204" pitchFamily="34" charset="0"/>
              </a:rPr>
              <a:t>Correlation between SV95C and 6MWT was 0.657 at baseline.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DC00D-A6D3-EB70-848A-3505C4B348E8}"/>
              </a:ext>
            </a:extLst>
          </p:cNvPr>
          <p:cNvSpPr txBox="1"/>
          <p:nvPr/>
        </p:nvSpPr>
        <p:spPr>
          <a:xfrm>
            <a:off x="9002486" y="6143730"/>
            <a:ext cx="318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file"/>
              </a:rPr>
              <a:t>Bakker et al., 2024. V3+ Framework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  <a:hlinkClick r:id="rId7" action="ppaction://hlinkfile"/>
              </a:rPr>
              <a:t>Goldsack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file"/>
              </a:rPr>
              <a:t> et al,. 2020. V3 Framework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Servais et al 2022. SV95C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C177E-8A6A-E596-E694-724E8DF0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9B9A-F268-9CC7-0929-CE65E4EB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V3+ Validation Framework </a:t>
            </a:r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0798443C-B611-A33B-E690-E3BAB3B01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405"/>
            <a:ext cx="9801616" cy="4877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As the only qualified primary digital outcome, the approach taken in SV95C may be incorrectly used a template in many contexts, in the absence of further guidance. </a:t>
            </a:r>
            <a:br>
              <a:rPr lang="en-US" sz="2200" b="1" dirty="0"/>
            </a:br>
            <a:br>
              <a:rPr lang="en-US" sz="2200" b="1" dirty="0"/>
            </a:br>
            <a:endParaRPr lang="en-US" sz="2200" b="1" dirty="0"/>
          </a:p>
          <a:p>
            <a:pPr marL="0" indent="0">
              <a:buNone/>
            </a:pPr>
            <a:r>
              <a:rPr lang="en-US" sz="2400" b="1" dirty="0"/>
              <a:t>There is a need for: </a:t>
            </a:r>
          </a:p>
          <a:p>
            <a:r>
              <a:rPr lang="en-US" sz="2400" dirty="0"/>
              <a:t>a structured approach to the selection of summary metrics; </a:t>
            </a:r>
          </a:p>
          <a:p>
            <a:r>
              <a:rPr lang="en-GB" sz="2400" dirty="0"/>
              <a:t>Standards for defining and reporting digital outcomes (Beauchamp et al 2020, </a:t>
            </a:r>
            <a:r>
              <a:rPr lang="it-IT" sz="2400" dirty="0" err="1"/>
              <a:t>Graña</a:t>
            </a:r>
            <a:r>
              <a:rPr lang="it-IT" sz="2400" dirty="0"/>
              <a:t> Possamai et al. 2020)</a:t>
            </a:r>
            <a:endParaRPr lang="en-GB" sz="2400" baseline="30000" dirty="0"/>
          </a:p>
          <a:p>
            <a:r>
              <a:rPr lang="en-GB" sz="2400" dirty="0"/>
              <a:t>Embedding digital outcomes as exploratory/secondary endpoints in trials to assess sensitivity to change. 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29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2E809-056A-6188-6E37-DAA03330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9ABC-BA8B-BCC1-47C4-90A08762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09798-33CB-D5A5-CB7F-621B9BFE1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109372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Potential of digital outcome measures (two iconic examples)</a:t>
            </a:r>
            <a:br>
              <a:rPr lang="en-US" dirty="0">
                <a:solidFill>
                  <a:schemeClr val="bg2">
                    <a:lumMod val="95000"/>
                  </a:schemeClr>
                </a:solidFill>
              </a:rPr>
            </a:br>
            <a:endParaRPr lang="en-US" dirty="0">
              <a:solidFill>
                <a:schemeClr val="bg2">
                  <a:lumMod val="95000"/>
                </a:schemeClr>
              </a:solidFill>
            </a:endParaRPr>
          </a:p>
          <a:p>
            <a:r>
              <a:rPr lang="en-US" b="1" dirty="0"/>
              <a:t>Key Methodological Questions: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 In Validating Digital Outcome Measures</a:t>
            </a:r>
          </a:p>
          <a:p>
            <a:pPr marL="457200" lvl="1" indent="0">
              <a:buNone/>
            </a:pPr>
            <a:r>
              <a:rPr lang="en-US" b="1" dirty="0"/>
              <a:t> In using Digital Outcome Measures in Clinical Trials </a:t>
            </a:r>
            <a:br>
              <a:rPr lang="en-US" b="1" dirty="0"/>
            </a:br>
            <a:endParaRPr lang="en-US" b="1" dirty="0"/>
          </a:p>
          <a:p>
            <a:r>
              <a:rPr lang="en-GB" dirty="0">
                <a:solidFill>
                  <a:schemeClr val="bg2">
                    <a:lumMod val="95000"/>
                  </a:schemeClr>
                </a:solidFill>
              </a:rPr>
              <a:t>Consequences on Primary Analysis via a Simulation Study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4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4CA3-6F93-756A-19F2-0E06A0FF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Goals for this talk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6B1E-2F03-424D-BC8B-00EE2061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109372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 provide an overview of: </a:t>
            </a:r>
            <a:br>
              <a:rPr lang="en-GB" dirty="0"/>
            </a:br>
            <a:endParaRPr lang="en-GB" dirty="0"/>
          </a:p>
          <a:p>
            <a:r>
              <a:rPr lang="en-US" dirty="0"/>
              <a:t>Potential of digital outcome measures (two iconic examples)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Key Methodological Questions:</a:t>
            </a:r>
          </a:p>
          <a:p>
            <a:pPr marL="457200" lvl="1" indent="0">
              <a:buNone/>
            </a:pPr>
            <a:r>
              <a:rPr lang="en-US" dirty="0"/>
              <a:t> In Validating Digital Outcome Measures</a:t>
            </a:r>
          </a:p>
          <a:p>
            <a:pPr marL="457200" lvl="1" indent="0">
              <a:buNone/>
            </a:pPr>
            <a:r>
              <a:rPr lang="en-US" dirty="0"/>
              <a:t> In using Digital Outcome Measures in Clinical Trials </a:t>
            </a:r>
            <a:br>
              <a:rPr lang="en-US" dirty="0"/>
            </a:br>
            <a:endParaRPr lang="en-US" dirty="0"/>
          </a:p>
          <a:p>
            <a:r>
              <a:rPr lang="en-GB" dirty="0"/>
              <a:t>Consequences on Primary Analysis via a Simulation Study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8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56233-108A-07E9-57CE-342FEDB1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5621-CA2F-685F-C5C0-127B1BD3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2: Time spent in MVPA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92ABC-9FEB-53F7-8889-88D65A8C8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2" t="12959" r="39979"/>
          <a:stretch/>
        </p:blipFill>
        <p:spPr>
          <a:xfrm>
            <a:off x="10524489" y="600363"/>
            <a:ext cx="1071695" cy="2945183"/>
          </a:xfrm>
          <a:prstGeom prst="rect">
            <a:avLst/>
          </a:prstGeom>
        </p:spPr>
      </p:pic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AE6E6DE1-31D9-410C-8516-4DB53E469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405"/>
            <a:ext cx="10058400" cy="4877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Phase II Study Overview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200" dirty="0"/>
              <a:t>Evaluated whether </a:t>
            </a:r>
            <a:r>
              <a:rPr lang="en-US" sz="2200" b="1" dirty="0"/>
              <a:t>inhaled nitric oxide </a:t>
            </a:r>
            <a:r>
              <a:rPr lang="en-US" sz="2200" dirty="0"/>
              <a:t>improves physical activity in patients with Pulmonary Hypertension associated with Interstitial Lung disease (King et al 2021). Treatment randomized on a 2:1 ratio to 44 patients. </a:t>
            </a:r>
            <a:endParaRPr lang="en-US" sz="2200" b="1" dirty="0"/>
          </a:p>
          <a:p>
            <a:pPr marL="0" indent="0">
              <a:buNone/>
            </a:pPr>
            <a:br>
              <a:rPr lang="en-US" sz="2200" b="1" dirty="0"/>
            </a:br>
            <a:r>
              <a:rPr lang="en-US" sz="2200" b="1" dirty="0"/>
              <a:t>Study Timeline: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br>
              <a:rPr lang="en-US" sz="2000" b="1" dirty="0"/>
            </a:br>
            <a:r>
              <a:rPr lang="en-US" sz="2200" b="1" dirty="0"/>
              <a:t>Outcomes</a:t>
            </a:r>
            <a:r>
              <a:rPr lang="en-US" sz="2000" dirty="0"/>
              <a:t>: </a:t>
            </a:r>
            <a:br>
              <a:rPr lang="en-US" sz="2200" dirty="0"/>
            </a:br>
            <a:r>
              <a:rPr lang="en-US" sz="2200" dirty="0"/>
              <a:t>6 MWT, Oxygen Saturation, Time spent in MVPA, among others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FDA approved time spent in MVPA in a Phase III trial as a primary outcome, with substantial reduction in sample size</a:t>
            </a:r>
            <a:r>
              <a:rPr lang="en-US" sz="2200" baseline="30000" dirty="0"/>
              <a:t>1</a:t>
            </a:r>
            <a:r>
              <a:rPr lang="en-US" sz="2200" dirty="0"/>
              <a:t>. The trial was stopped early for futility.</a:t>
            </a:r>
          </a:p>
        </p:txBody>
      </p:sp>
      <p:pic>
        <p:nvPicPr>
          <p:cNvPr id="7" name="Graphic 6" descr="Daily calendar outline">
            <a:extLst>
              <a:ext uri="{FF2B5EF4-FFF2-40B4-BE49-F238E27FC236}">
                <a16:creationId xmlns:a16="http://schemas.microsoft.com/office/drawing/2014/main" id="{98B6986A-E01A-FEA0-4C22-0362BB8A9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0450" y="3582918"/>
            <a:ext cx="914400" cy="914400"/>
          </a:xfrm>
          <a:prstGeom prst="rect">
            <a:avLst/>
          </a:prstGeom>
        </p:spPr>
      </p:pic>
      <p:pic>
        <p:nvPicPr>
          <p:cNvPr id="10" name="Picture 9" descr="wGT3X-BT | ActiGraph Wearable Devices">
            <a:extLst>
              <a:ext uri="{FF2B5EF4-FFF2-40B4-BE49-F238E27FC236}">
                <a16:creationId xmlns:a16="http://schemas.microsoft.com/office/drawing/2014/main" id="{E29814F8-703D-E980-753B-CA0C3537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07" y="3820878"/>
            <a:ext cx="596132" cy="5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C1ACF5-6CFE-C72C-D4D5-3EE2DEA9CE1C}"/>
              </a:ext>
            </a:extLst>
          </p:cNvPr>
          <p:cNvSpPr txBox="1"/>
          <p:nvPr/>
        </p:nvSpPr>
        <p:spPr>
          <a:xfrm>
            <a:off x="1804022" y="3393156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32166-B256-10DE-B29E-454BEB81302C}"/>
              </a:ext>
            </a:extLst>
          </p:cNvPr>
          <p:cNvSpPr txBox="1"/>
          <p:nvPr/>
        </p:nvSpPr>
        <p:spPr>
          <a:xfrm>
            <a:off x="1881521" y="4353573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Month 1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F3128D-B66E-1307-EFFE-9B74DEA0BF81}"/>
              </a:ext>
            </a:extLst>
          </p:cNvPr>
          <p:cNvGrpSpPr/>
          <p:nvPr/>
        </p:nvGrpSpPr>
        <p:grpSpPr>
          <a:xfrm>
            <a:off x="3599904" y="3582918"/>
            <a:ext cx="1072812" cy="1105766"/>
            <a:chOff x="3876129" y="2307566"/>
            <a:chExt cx="1072812" cy="1105766"/>
          </a:xfrm>
        </p:grpSpPr>
        <p:pic>
          <p:nvPicPr>
            <p:cNvPr id="15" name="Graphic 14" descr="Daily calendar outline">
              <a:extLst>
                <a:ext uri="{FF2B5EF4-FFF2-40B4-BE49-F238E27FC236}">
                  <a16:creationId xmlns:a16="http://schemas.microsoft.com/office/drawing/2014/main" id="{57626628-6C22-F2A0-EF44-254D732CF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76129" y="2307566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A29048-A3F8-C328-3F5E-BCA79706D65D}"/>
                </a:ext>
              </a:extLst>
            </p:cNvPr>
            <p:cNvSpPr txBox="1"/>
            <p:nvPr/>
          </p:nvSpPr>
          <p:spPr>
            <a:xfrm>
              <a:off x="3977200" y="3074778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Month 2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F6FE9F-3FEE-F7F3-2D89-7876819F913B}"/>
              </a:ext>
            </a:extLst>
          </p:cNvPr>
          <p:cNvGrpSpPr/>
          <p:nvPr/>
        </p:nvGrpSpPr>
        <p:grpSpPr>
          <a:xfrm>
            <a:off x="5124083" y="3582918"/>
            <a:ext cx="1072812" cy="1116868"/>
            <a:chOff x="5124083" y="2307566"/>
            <a:chExt cx="1072812" cy="1116868"/>
          </a:xfrm>
        </p:grpSpPr>
        <p:pic>
          <p:nvPicPr>
            <p:cNvPr id="19" name="Graphic 18" descr="Daily calendar outline">
              <a:extLst>
                <a:ext uri="{FF2B5EF4-FFF2-40B4-BE49-F238E27FC236}">
                  <a16:creationId xmlns:a16="http://schemas.microsoft.com/office/drawing/2014/main" id="{5B187D1E-EDE6-A7AB-C8A2-F4165BDF4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24083" y="2307566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E4A196-5CFD-07FE-6609-80229A9F7F06}"/>
                </a:ext>
              </a:extLst>
            </p:cNvPr>
            <p:cNvSpPr txBox="1"/>
            <p:nvPr/>
          </p:nvSpPr>
          <p:spPr>
            <a:xfrm>
              <a:off x="5225154" y="3085880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Month 3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6F708A-FD31-511A-FED1-8919501C5923}"/>
              </a:ext>
            </a:extLst>
          </p:cNvPr>
          <p:cNvGrpSpPr/>
          <p:nvPr/>
        </p:nvGrpSpPr>
        <p:grpSpPr>
          <a:xfrm>
            <a:off x="6448237" y="3582918"/>
            <a:ext cx="1075001" cy="1115410"/>
            <a:chOff x="6372037" y="2307566"/>
            <a:chExt cx="1075001" cy="1115410"/>
          </a:xfrm>
        </p:grpSpPr>
        <p:pic>
          <p:nvPicPr>
            <p:cNvPr id="22" name="Graphic 21" descr="Daily calendar outline">
              <a:extLst>
                <a:ext uri="{FF2B5EF4-FFF2-40B4-BE49-F238E27FC236}">
                  <a16:creationId xmlns:a16="http://schemas.microsoft.com/office/drawing/2014/main" id="{017BFE10-A6D0-96EA-ADD8-35AF0134B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72037" y="2307566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FCA5EC-BE56-7EBA-9D8B-B198402D90EF}"/>
                </a:ext>
              </a:extLst>
            </p:cNvPr>
            <p:cNvSpPr txBox="1"/>
            <p:nvPr/>
          </p:nvSpPr>
          <p:spPr>
            <a:xfrm>
              <a:off x="6475297" y="3084422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Month 4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BBA2DA-8293-360E-EE94-03E52C7CD51A}"/>
              </a:ext>
            </a:extLst>
          </p:cNvPr>
          <p:cNvGrpSpPr/>
          <p:nvPr/>
        </p:nvGrpSpPr>
        <p:grpSpPr>
          <a:xfrm>
            <a:off x="7847406" y="3365409"/>
            <a:ext cx="1178197" cy="1318092"/>
            <a:chOff x="7847406" y="3365409"/>
            <a:chExt cx="1178197" cy="1318092"/>
          </a:xfrm>
        </p:grpSpPr>
        <p:pic>
          <p:nvPicPr>
            <p:cNvPr id="39" name="Graphic 38" descr="Daily calendar outline">
              <a:extLst>
                <a:ext uri="{FF2B5EF4-FFF2-40B4-BE49-F238E27FC236}">
                  <a16:creationId xmlns:a16="http://schemas.microsoft.com/office/drawing/2014/main" id="{FF7B2EA3-1D2A-4EE3-6288-2589CB39C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47406" y="3561352"/>
              <a:ext cx="914400" cy="9144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5E5CC2A-4EB8-78EC-9BDD-948EF40E8160}"/>
                </a:ext>
              </a:extLst>
            </p:cNvPr>
            <p:cNvSpPr txBox="1"/>
            <p:nvPr/>
          </p:nvSpPr>
          <p:spPr>
            <a:xfrm>
              <a:off x="7948477" y="4344947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Month 5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DA0F83-8C4F-D795-82A7-56E1F8C60069}"/>
                </a:ext>
              </a:extLst>
            </p:cNvPr>
            <p:cNvSpPr txBox="1"/>
            <p:nvPr/>
          </p:nvSpPr>
          <p:spPr>
            <a:xfrm>
              <a:off x="7871120" y="3365409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Follow-up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" name="Picture 46" descr="A black and white cube with question marks&#10;&#10;AI-generated content may be incorrect.">
            <a:extLst>
              <a:ext uri="{FF2B5EF4-FFF2-40B4-BE49-F238E27FC236}">
                <a16:creationId xmlns:a16="http://schemas.microsoft.com/office/drawing/2014/main" id="{DC7EFA35-71D7-F25E-A8AF-8DA449E3FDB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093" t="12773" r="16054" b="15182"/>
          <a:stretch>
            <a:fillRect/>
          </a:stretch>
        </p:blipFill>
        <p:spPr>
          <a:xfrm>
            <a:off x="2958294" y="3866669"/>
            <a:ext cx="398222" cy="442383"/>
          </a:xfrm>
          <a:prstGeom prst="rect">
            <a:avLst/>
          </a:prstGeom>
        </p:spPr>
      </p:pic>
      <p:pic>
        <p:nvPicPr>
          <p:cNvPr id="41" name="Picture 40" descr="wGT3X-BT | ActiGraph Wearable Devices">
            <a:extLst>
              <a:ext uri="{FF2B5EF4-FFF2-40B4-BE49-F238E27FC236}">
                <a16:creationId xmlns:a16="http://schemas.microsoft.com/office/drawing/2014/main" id="{BE8AA847-0643-DE44-6BE6-BF7A32BD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65" y="3783723"/>
            <a:ext cx="561224" cy="56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B9DD2-A214-3103-9CB2-CDC8CCD81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273A0947-6BCE-246F-7319-972B60D28021}"/>
              </a:ext>
            </a:extLst>
          </p:cNvPr>
          <p:cNvSpPr txBox="1">
            <a:spLocks/>
          </p:cNvSpPr>
          <p:nvPr/>
        </p:nvSpPr>
        <p:spPr>
          <a:xfrm>
            <a:off x="838200" y="305017"/>
            <a:ext cx="10515600" cy="867930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4: What are appropriate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estimands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digital outcome measures? </a:t>
            </a:r>
            <a:endParaRPr lang="en-GB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0196160-CF62-C19F-6D78-4CAB5AC16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59272"/>
              </p:ext>
            </p:extLst>
          </p:nvPr>
        </p:nvGraphicFramePr>
        <p:xfrm>
          <a:off x="1185480" y="1765178"/>
          <a:ext cx="11365468" cy="4379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5468">
                  <a:extLst>
                    <a:ext uri="{9D8B030D-6E8A-4147-A177-3AD203B41FA5}">
                      <a16:colId xmlns:a16="http://schemas.microsoft.com/office/drawing/2014/main" val="2648756500"/>
                    </a:ext>
                  </a:extLst>
                </a:gridCol>
              </a:tblGrid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6MWT may exclude people in remote locations; MVPA may exclude those unwilling/unable to use digital devices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659985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b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6MWT I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saffected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fatigue/motivation. MVPA may better reflect patients’ experiences, but is affected by seasonal/behavioral factors.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9269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Intercurrent Events</a:t>
                      </a:r>
                      <a:br>
                        <a:rPr lang="en-GB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1720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1381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level summary 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6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2615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AC42025-ACBB-14E8-3FC1-647C67FCDC9D}"/>
              </a:ext>
            </a:extLst>
          </p:cNvPr>
          <p:cNvSpPr txBox="1"/>
          <p:nvPr/>
        </p:nvSpPr>
        <p:spPr>
          <a:xfrm>
            <a:off x="9870855" y="6321018"/>
            <a:ext cx="217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Izem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 (2024)</a:t>
            </a:r>
            <a:endParaRPr lang="en-GB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0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FC5EF-D043-49A6-35CF-4BC1A5050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517EECE9-05F3-425A-09DC-918D2F310DC1}"/>
              </a:ext>
            </a:extLst>
          </p:cNvPr>
          <p:cNvSpPr txBox="1">
            <a:spLocks/>
          </p:cNvSpPr>
          <p:nvPr/>
        </p:nvSpPr>
        <p:spPr>
          <a:xfrm>
            <a:off x="838200" y="305017"/>
            <a:ext cx="10515600" cy="867930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4: What are appropriate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estimands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digital outcome measures? </a:t>
            </a:r>
            <a:endParaRPr lang="en-GB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DEA76-1E08-A456-E4D5-9AEB72CADE03}"/>
              </a:ext>
            </a:extLst>
          </p:cNvPr>
          <p:cNvSpPr txBox="1"/>
          <p:nvPr/>
        </p:nvSpPr>
        <p:spPr>
          <a:xfrm>
            <a:off x="9870855" y="6321018"/>
            <a:ext cx="217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Izem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 (2024)</a:t>
            </a:r>
            <a:endParaRPr lang="en-GB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6F97B6-41BE-C816-6AA5-C6E007A67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85826"/>
              </p:ext>
            </p:extLst>
          </p:nvPr>
        </p:nvGraphicFramePr>
        <p:xfrm>
          <a:off x="1185480" y="1765178"/>
          <a:ext cx="10515600" cy="4379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648756500"/>
                    </a:ext>
                  </a:extLst>
                </a:gridCol>
              </a:tblGrid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Alignment with target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</a:t>
                      </a:r>
                      <a:endParaRPr kumimoji="0" lang="en-U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>
                              <a:lumMod val="90000"/>
                              <a:lumOff val="1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6MWT may exclude people in remote locations; MVPA may exclude those unwilling/unable to use digital devices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659985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b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6MWT I 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saffected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fatigue/motivation. MVPA may better reflect patients’ experiences, but is affected by seasonal/behavioral factors.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9269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Intercurrent Events</a:t>
                      </a:r>
                      <a:br>
                        <a:rPr lang="en-GB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1720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1381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level summary 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6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2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755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02C07-4F23-FECB-0A2A-ECDA0E7CE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ACE27356-B41F-10B3-1ADD-A1123E64BE3D}"/>
              </a:ext>
            </a:extLst>
          </p:cNvPr>
          <p:cNvSpPr txBox="1">
            <a:spLocks/>
          </p:cNvSpPr>
          <p:nvPr/>
        </p:nvSpPr>
        <p:spPr>
          <a:xfrm>
            <a:off x="838200" y="305017"/>
            <a:ext cx="10515600" cy="867930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4: What are appropriate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estimands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digital outcome measures? </a:t>
            </a:r>
            <a:endParaRPr lang="en-GB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C2C903-C065-CDB3-EE50-1F44EDFBABAD}"/>
              </a:ext>
            </a:extLst>
          </p:cNvPr>
          <p:cNvSpPr txBox="1"/>
          <p:nvPr/>
        </p:nvSpPr>
        <p:spPr>
          <a:xfrm>
            <a:off x="9870855" y="6321018"/>
            <a:ext cx="217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Izem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 (2024)</a:t>
            </a:r>
            <a:endParaRPr lang="en-GB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32DEE9-7CB9-754A-FE6B-D71E80807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154162"/>
              </p:ext>
            </p:extLst>
          </p:nvPr>
        </p:nvGraphicFramePr>
        <p:xfrm>
          <a:off x="1185480" y="1765178"/>
          <a:ext cx="10260286" cy="4379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60286">
                  <a:extLst>
                    <a:ext uri="{9D8B030D-6E8A-4147-A177-3AD203B41FA5}">
                      <a16:colId xmlns:a16="http://schemas.microsoft.com/office/drawing/2014/main" val="2648756500"/>
                    </a:ext>
                  </a:extLst>
                </a:gridCol>
              </a:tblGrid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Alignment with target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>
                              <a:lumMod val="90000"/>
                              <a:lumOff val="1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6MWT may exclude people in remote locations; MVPA may exclude those unwilling/unable to use digital devices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659985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the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</a:t>
                      </a: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captures the scientific question</a:t>
                      </a:r>
                      <a:b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6MWT is affected by fatigue/motivation; MVPA may better reflect patients’ experiences but is affected by seasonal/behavioral factors.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9269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Intercurrent Events</a:t>
                      </a:r>
                      <a:br>
                        <a:rPr lang="en-GB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intercurrent events due to technical issues, e.g. software updates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1720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1381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level summary 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6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2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431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6F4B5-97AD-36F4-1A92-FAD0F2487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601118BB-BF6A-52CB-1DBF-4B2DA9D89884}"/>
              </a:ext>
            </a:extLst>
          </p:cNvPr>
          <p:cNvSpPr txBox="1">
            <a:spLocks/>
          </p:cNvSpPr>
          <p:nvPr/>
        </p:nvSpPr>
        <p:spPr>
          <a:xfrm>
            <a:off x="838200" y="305017"/>
            <a:ext cx="10515600" cy="867930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4: What are appropriate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estimands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digital outcome measures? </a:t>
            </a:r>
            <a:endParaRPr lang="en-GB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38BDB3-75F5-4886-0138-826F08C04EBA}"/>
              </a:ext>
            </a:extLst>
          </p:cNvPr>
          <p:cNvSpPr txBox="1"/>
          <p:nvPr/>
        </p:nvSpPr>
        <p:spPr>
          <a:xfrm>
            <a:off x="9870855" y="6321018"/>
            <a:ext cx="217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Izem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 (2024)</a:t>
            </a:r>
            <a:endParaRPr lang="en-GB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A20B72-6EDA-CBA8-639F-A8A50BFCE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45006"/>
              </p:ext>
            </p:extLst>
          </p:nvPr>
        </p:nvGraphicFramePr>
        <p:xfrm>
          <a:off x="1185480" y="1765178"/>
          <a:ext cx="11365468" cy="4379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5468">
                  <a:extLst>
                    <a:ext uri="{9D8B030D-6E8A-4147-A177-3AD203B41FA5}">
                      <a16:colId xmlns:a16="http://schemas.microsoft.com/office/drawing/2014/main" val="2648756500"/>
                    </a:ext>
                  </a:extLst>
                </a:gridCol>
              </a:tblGrid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Alignment with target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>
                              <a:lumMod val="90000"/>
                              <a:lumOff val="1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6MWT may exclude people in remote locations; MVPA may exclude those unwilling/unable to use digital devices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659985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the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</a:t>
                      </a: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captures the scientific question</a:t>
                      </a:r>
                      <a:b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6MWT is affected by fatigue/motivation. MVPA may better reflect patients’ </a:t>
                      </a:r>
                      <a:r>
                        <a:rPr lang="en-US" sz="1600" b="0" dirty="0" err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experiences,but</a:t>
                      </a:r>
                      <a:r>
                        <a:rPr lang="en-US" sz="1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affected by seasonal/behavioral factors.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9269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Type/Frequency of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Intercurrent Events</a:t>
                      </a:r>
                      <a:br>
                        <a:rPr lang="en-GB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intercurrent events due to technical issues, e.g. software updates</a:t>
                      </a:r>
                      <a:endParaRPr lang="en-US" sz="16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1720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1381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level summary 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6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2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724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0BB87-A8A1-8CF0-688B-635B5BF72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736FDD6C-CE8D-4872-AF93-DA58EB24C0CB}"/>
              </a:ext>
            </a:extLst>
          </p:cNvPr>
          <p:cNvSpPr txBox="1">
            <a:spLocks/>
          </p:cNvSpPr>
          <p:nvPr/>
        </p:nvSpPr>
        <p:spPr>
          <a:xfrm>
            <a:off x="838200" y="305017"/>
            <a:ext cx="10515600" cy="867930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4: What are appropriate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estimands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digital outcome measures? </a:t>
            </a:r>
            <a:endParaRPr lang="en-GB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9B0287-C83A-A411-8DF3-F8B3D1EBA857}"/>
              </a:ext>
            </a:extLst>
          </p:cNvPr>
          <p:cNvSpPr txBox="1"/>
          <p:nvPr/>
        </p:nvSpPr>
        <p:spPr>
          <a:xfrm>
            <a:off x="9870855" y="6321018"/>
            <a:ext cx="217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Izem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 (2024)</a:t>
            </a:r>
            <a:endParaRPr lang="en-GB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4E77AE-FD2B-41B0-F12E-FB2008AAAFF5}"/>
              </a:ext>
            </a:extLst>
          </p:cNvPr>
          <p:cNvGraphicFramePr>
            <a:graphicFrameLocks noGrp="1"/>
          </p:cNvGraphicFramePr>
          <p:nvPr/>
        </p:nvGraphicFramePr>
        <p:xfrm>
          <a:off x="1185480" y="1765178"/>
          <a:ext cx="11365468" cy="4379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5468">
                  <a:extLst>
                    <a:ext uri="{9D8B030D-6E8A-4147-A177-3AD203B41FA5}">
                      <a16:colId xmlns:a16="http://schemas.microsoft.com/office/drawing/2014/main" val="2648756500"/>
                    </a:ext>
                  </a:extLst>
                </a:gridCol>
              </a:tblGrid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Alignment with target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>
                              <a:lumMod val="90000"/>
                              <a:lumOff val="1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6MWT may exclude people in remote locations; MVPA may exclude those unwilling/unable to use digital devices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659985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the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</a:t>
                      </a: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captures the scientific question</a:t>
                      </a:r>
                      <a:b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6MWT is affected by fatigue/motivation. MVPA may better reflect patients’ experiences but is affected by seasonal/behavioral factors.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9269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Type/Frequency of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Intercurrent Events</a:t>
                      </a:r>
                      <a:br>
                        <a:rPr lang="en-GB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intercurrent events due to technical issues, e.g. software updates</a:t>
                      </a:r>
                      <a:endParaRPr lang="en-US" sz="16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1720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Impact 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1381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level summary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6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2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234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621A-BFCF-6147-2F70-AF79C30D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7F7E7E4D-C1C2-5F4D-2D0C-EECD41F762D1}"/>
              </a:ext>
            </a:extLst>
          </p:cNvPr>
          <p:cNvSpPr txBox="1">
            <a:spLocks/>
          </p:cNvSpPr>
          <p:nvPr/>
        </p:nvSpPr>
        <p:spPr>
          <a:xfrm>
            <a:off x="838200" y="305017"/>
            <a:ext cx="10515600" cy="867930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4: What are appropriate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estimands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digital outcome measures? </a:t>
            </a:r>
            <a:endParaRPr lang="en-GB" sz="2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750F6-4F91-A020-92AA-FD77141C1229}"/>
              </a:ext>
            </a:extLst>
          </p:cNvPr>
          <p:cNvSpPr txBox="1"/>
          <p:nvPr/>
        </p:nvSpPr>
        <p:spPr>
          <a:xfrm>
            <a:off x="9870855" y="6321018"/>
            <a:ext cx="217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Izem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 (2024)</a:t>
            </a:r>
            <a:endParaRPr lang="en-GB" sz="20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0A8957-9416-3B7F-DCAA-92704E924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03381"/>
              </p:ext>
            </p:extLst>
          </p:nvPr>
        </p:nvGraphicFramePr>
        <p:xfrm>
          <a:off x="1185480" y="1765178"/>
          <a:ext cx="11365468" cy="4379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5468">
                  <a:extLst>
                    <a:ext uri="{9D8B030D-6E8A-4147-A177-3AD203B41FA5}">
                      <a16:colId xmlns:a16="http://schemas.microsoft.com/office/drawing/2014/main" val="2648756500"/>
                    </a:ext>
                  </a:extLst>
                </a:gridCol>
              </a:tblGrid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Alignment with target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2841">
                              <a:lumMod val="90000"/>
                              <a:lumOff val="1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6MWT may exclude people in remote locations; MVPA may exclude those unwilling/unable to use digital devices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659985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the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</a:t>
                      </a: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captures the scientific question</a:t>
                      </a:r>
                      <a:b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6MWT is affected by fatigue/motivation. MVPA may better reflect patients’ experiences but is affected by seasonal/behavioral factors.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69269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Type/Frequency of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Intercurrent Events</a:t>
                      </a:r>
                      <a:br>
                        <a:rPr lang="en-GB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intercurrent events due to technical issues, e.g. software updates</a:t>
                      </a:r>
                      <a:endParaRPr lang="en-US" sz="16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1720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Impact 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13811"/>
                  </a:ext>
                </a:extLst>
              </a:tr>
              <a:tr h="858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the </a:t>
                      </a:r>
                      <a: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level summary </a:t>
                      </a:r>
                      <a:r>
                        <a:rPr lang="en-US" sz="24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derived </a:t>
                      </a:r>
                      <a:br>
                        <a:rPr lang="en-US" sz="2400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Choice of summary may be more complex for time spent in MVPA, e.g. defining missing data.  </a:t>
                      </a:r>
                      <a:endParaRPr lang="en-GB" sz="16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92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888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815B3-FED2-E480-DEC5-0A7D9E64D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336"/>
            <a:ext cx="554655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Physical activity measured in free-living conditions alters significantly by season.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Behavioral variations include observer effects and learning/practice effects (Woelfle et al 2021). 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Important implications for design/analysis of studies: </a:t>
            </a:r>
          </a:p>
          <a:p>
            <a:r>
              <a:rPr lang="en-US" dirty="0">
                <a:solidFill>
                  <a:schemeClr val="tx2"/>
                </a:solidFill>
              </a:rPr>
              <a:t>Timing of recruitment; </a:t>
            </a:r>
          </a:p>
          <a:p>
            <a:r>
              <a:rPr lang="en-US" dirty="0">
                <a:solidFill>
                  <a:schemeClr val="tx2"/>
                </a:solidFill>
              </a:rPr>
              <a:t>Adjusting for season in the analysis;</a:t>
            </a:r>
          </a:p>
          <a:p>
            <a:r>
              <a:rPr lang="en-US" dirty="0">
                <a:solidFill>
                  <a:schemeClr val="tx2"/>
                </a:solidFill>
              </a:rPr>
              <a:t>Discarding initial ‘learning’ period. </a:t>
            </a:r>
          </a:p>
          <a:p>
            <a:endParaRPr lang="en-GB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067E3B85-DD2F-2E33-E924-5ADBFD4462A2}"/>
              </a:ext>
            </a:extLst>
          </p:cNvPr>
          <p:cNvSpPr txBox="1">
            <a:spLocks/>
          </p:cNvSpPr>
          <p:nvPr/>
        </p:nvSpPr>
        <p:spPr>
          <a:xfrm>
            <a:off x="838200" y="305017"/>
            <a:ext cx="10515600" cy="867930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5: How do seasonal/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variations affect design/analysis?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383267-A441-1580-3291-F3D1C14B140B}"/>
              </a:ext>
            </a:extLst>
          </p:cNvPr>
          <p:cNvGrpSpPr/>
          <p:nvPr/>
        </p:nvGrpSpPr>
        <p:grpSpPr>
          <a:xfrm>
            <a:off x="6594574" y="388190"/>
            <a:ext cx="6273476" cy="5677198"/>
            <a:chOff x="6594574" y="388190"/>
            <a:chExt cx="6273476" cy="56771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A5EB0E-0B38-D034-94D4-A3EC1520DFF9}"/>
                </a:ext>
              </a:extLst>
            </p:cNvPr>
            <p:cNvSpPr txBox="1"/>
            <p:nvPr/>
          </p:nvSpPr>
          <p:spPr>
            <a:xfrm>
              <a:off x="7225112" y="5142058"/>
              <a:ext cx="45863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Insertable cardiac monitor data in patients with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Pulmonary Hypertension by day of the year (mean +/- SEM) </a:t>
              </a:r>
              <a:r>
                <a:rPr lang="en-US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Rothman et al (2025</a:t>
              </a:r>
              <a:r>
                <a:rPr lang="en-US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)]</a:t>
              </a:r>
              <a:endPara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B1315B-02FB-E88C-61BD-7DA541FFF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4425" y="1596798"/>
              <a:ext cx="5350283" cy="3325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BB429E-C080-D476-6DF3-FC5C194D9474}"/>
                </a:ext>
              </a:extLst>
            </p:cNvPr>
            <p:cNvSpPr txBox="1"/>
            <p:nvPr/>
          </p:nvSpPr>
          <p:spPr>
            <a:xfrm>
              <a:off x="8876553" y="4810826"/>
              <a:ext cx="39914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Day of Year 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6B24A6-8362-9406-CCF1-24F375748BE3}"/>
                </a:ext>
              </a:extLst>
            </p:cNvPr>
            <p:cNvSpPr txBox="1"/>
            <p:nvPr/>
          </p:nvSpPr>
          <p:spPr>
            <a:xfrm rot="16200000">
              <a:off x="4783491" y="2199273"/>
              <a:ext cx="399149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Cardiac Monitor Data 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9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7F354-059B-A91D-0E8D-F128514FA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20" y="2067480"/>
            <a:ext cx="6249106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Flexible modelling approaches on epoch-level data e.g. </a:t>
            </a:r>
            <a:r>
              <a:rPr lang="en-US" sz="2400" dirty="0" err="1">
                <a:solidFill>
                  <a:schemeClr val="tx2"/>
                </a:solidFill>
              </a:rPr>
              <a:t>Generalised</a:t>
            </a:r>
            <a:r>
              <a:rPr lang="en-US" sz="2400" dirty="0">
                <a:solidFill>
                  <a:schemeClr val="tx2"/>
                </a:solidFill>
              </a:rPr>
              <a:t> Additive Models or Functional Data Analysis, can provide insight into disease progression/treatment.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These methods may help identify more sensitive endpoints based on time of day.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9C0F1-3707-380D-2A60-AE9D97E1FF76}"/>
              </a:ext>
            </a:extLst>
          </p:cNvPr>
          <p:cNvSpPr txBox="1"/>
          <p:nvPr/>
        </p:nvSpPr>
        <p:spPr>
          <a:xfrm>
            <a:off x="7419372" y="4908259"/>
            <a:ext cx="4412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smooth curves of physical activity for 5 selected week-long periods in an observational study on ALS [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Lisi and Abellan (2023)]</a:t>
            </a:r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A7A10-C9AB-8192-B5C4-A08824D7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306" y="1317654"/>
            <a:ext cx="4349974" cy="362603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3CC4397-6AE5-5DD0-1686-77E1032D3B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05017"/>
            <a:ext cx="10515600" cy="8679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6: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exploit the granularity of digital outcome measures to learn more about the treatment? </a:t>
            </a:r>
            <a:endParaRPr lang="en-GB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14D94-D9CD-E501-350B-BAF5CEB20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251DF28B-4004-5D3D-A0FA-03866F91926B}"/>
              </a:ext>
            </a:extLst>
          </p:cNvPr>
          <p:cNvSpPr txBox="1">
            <a:spLocks/>
          </p:cNvSpPr>
          <p:nvPr/>
        </p:nvSpPr>
        <p:spPr>
          <a:xfrm>
            <a:off x="838200" y="200968"/>
            <a:ext cx="10515600" cy="480131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7: How is missing data defined and handled?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7CE45-0E27-3407-7719-CAA64A6C8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301"/>
            <a:ext cx="5546558" cy="486144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No consensus on defining missing data: typically defined by </a:t>
            </a:r>
            <a:r>
              <a:rPr lang="en-US" sz="2000" dirty="0" err="1">
                <a:solidFill>
                  <a:schemeClr val="tx2"/>
                </a:solidFill>
              </a:rPr>
              <a:t>weartime</a:t>
            </a:r>
            <a:r>
              <a:rPr lang="en-US" sz="2000" dirty="0">
                <a:solidFill>
                  <a:schemeClr val="tx2"/>
                </a:solidFill>
              </a:rPr>
              <a:t> thresholds. 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B119040-5F71-6146-B723-38D67C9B2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0" y="813600"/>
            <a:ext cx="4591098" cy="6120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EB7D39D-C14E-EBA8-9006-D9D53D45DE83}"/>
              </a:ext>
            </a:extLst>
          </p:cNvPr>
          <p:cNvSpPr/>
          <p:nvPr/>
        </p:nvSpPr>
        <p:spPr>
          <a:xfrm>
            <a:off x="9100021" y="3604122"/>
            <a:ext cx="672037" cy="438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177476-9C58-C3A7-7166-A30726484B16}"/>
              </a:ext>
            </a:extLst>
          </p:cNvPr>
          <p:cNvSpPr/>
          <p:nvPr/>
        </p:nvSpPr>
        <p:spPr>
          <a:xfrm>
            <a:off x="9806387" y="2785577"/>
            <a:ext cx="1526024" cy="461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E89A8C3-A0CE-BD08-1EA4-A9D2143CA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000" y="813600"/>
            <a:ext cx="4591098" cy="612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440BFD3-63BA-7A1C-49AE-4822E2E7D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000" y="813600"/>
            <a:ext cx="4591098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D4DD-A168-9E21-EC42-EE5FE673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Six-Minute Walk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D3E5-7CF2-D9FA-F46E-8E4F540C4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9668"/>
            <a:ext cx="6382110" cy="19313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Gold-standard outcome for clinical trials in many diseases which affect mobility, </a:t>
            </a:r>
            <a:r>
              <a:rPr lang="en-GB" dirty="0" err="1"/>
              <a:t>e.g</a:t>
            </a:r>
            <a:r>
              <a:rPr lang="en-GB" dirty="0"/>
              <a:t>:</a:t>
            </a:r>
          </a:p>
          <a:p>
            <a:r>
              <a:rPr lang="en-GB" dirty="0"/>
              <a:t>Duchenne Muscular Dystrophy</a:t>
            </a:r>
          </a:p>
          <a:p>
            <a:r>
              <a:rPr lang="en-GB" dirty="0"/>
              <a:t>Pulmonary Hypertension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6 Minute walk test">
            <a:extLst>
              <a:ext uri="{FF2B5EF4-FFF2-40B4-BE49-F238E27FC236}">
                <a16:creationId xmlns:a16="http://schemas.microsoft.com/office/drawing/2014/main" id="{AEBCEA89-6EDE-596C-3C6D-9C855781E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3"/>
          <a:stretch/>
        </p:blipFill>
        <p:spPr bwMode="auto">
          <a:xfrm>
            <a:off x="8409950" y="1862627"/>
            <a:ext cx="3379146" cy="244811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A5A167-2A43-400E-1CA7-09C26207F701}"/>
              </a:ext>
            </a:extLst>
          </p:cNvPr>
          <p:cNvSpPr txBox="1">
            <a:spLocks/>
          </p:cNvSpPr>
          <p:nvPr/>
        </p:nvSpPr>
        <p:spPr>
          <a:xfrm>
            <a:off x="838199" y="4317332"/>
            <a:ext cx="10142622" cy="1931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Some recognised limitations: </a:t>
            </a:r>
          </a:p>
          <a:p>
            <a:r>
              <a:rPr lang="en-GB" dirty="0"/>
              <a:t>Places high burden on patients;</a:t>
            </a:r>
          </a:p>
          <a:p>
            <a:r>
              <a:rPr lang="en-GB" dirty="0"/>
              <a:t>May not meaningfully measure patient experience;</a:t>
            </a:r>
          </a:p>
          <a:p>
            <a:r>
              <a:rPr lang="en-GB" dirty="0"/>
              <a:t>‘Snapshot’ measure – affected by fatigue, motivation.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8" name="Picture 4" descr="Eiffel tower - Free travel icons">
            <a:extLst>
              <a:ext uri="{FF2B5EF4-FFF2-40B4-BE49-F238E27FC236}">
                <a16:creationId xmlns:a16="http://schemas.microsoft.com/office/drawing/2014/main" id="{A9F054A5-5798-CFCE-5FB9-1397C3DE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7455"/>
            <a:ext cx="3379146" cy="33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D44D1-355E-9BE2-D47A-FEF4D91FA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E7322CEC-6DBE-28E4-1CA5-8B9508F98D18}"/>
              </a:ext>
            </a:extLst>
          </p:cNvPr>
          <p:cNvSpPr txBox="1">
            <a:spLocks/>
          </p:cNvSpPr>
          <p:nvPr/>
        </p:nvSpPr>
        <p:spPr>
          <a:xfrm>
            <a:off x="838200" y="200968"/>
            <a:ext cx="10515600" cy="480131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7: How is missing data defined and handled?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B20CA-F2A7-4253-4412-734812362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301"/>
            <a:ext cx="5823858" cy="486144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No consensus on defining missing data: typically defined by </a:t>
            </a:r>
            <a:r>
              <a:rPr lang="en-US" sz="2000" dirty="0" err="1">
                <a:solidFill>
                  <a:schemeClr val="tx2"/>
                </a:solidFill>
              </a:rPr>
              <a:t>weartime</a:t>
            </a:r>
            <a:r>
              <a:rPr lang="en-US" sz="2000" dirty="0">
                <a:solidFill>
                  <a:schemeClr val="tx2"/>
                </a:solidFill>
              </a:rPr>
              <a:t> thresholds. 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Threshold usually chosen ad-hoc and may not be suitable for the chosen population</a:t>
            </a:r>
            <a:r>
              <a:rPr lang="en-US" sz="2000" baseline="30000" dirty="0">
                <a:solidFill>
                  <a:schemeClr val="tx2"/>
                </a:solidFill>
              </a:rPr>
              <a:t>1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Analyses often assume that data are Missing Completely at Random (often unrealistic for this setting). 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BECA1-E2F4-3DB1-8738-EF1E80CA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086" y="812340"/>
            <a:ext cx="4591098" cy="612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DA2538-9929-EAE1-0B98-B4F7671A5714}"/>
              </a:ext>
            </a:extLst>
          </p:cNvPr>
          <p:cNvGrpSpPr/>
          <p:nvPr/>
        </p:nvGrpSpPr>
        <p:grpSpPr>
          <a:xfrm>
            <a:off x="7288615" y="812340"/>
            <a:ext cx="4591098" cy="6120000"/>
            <a:chOff x="7306079" y="676027"/>
            <a:chExt cx="4591098" cy="6120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DF0F3C7-882F-612E-BB05-37458F8C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6079" y="676027"/>
              <a:ext cx="4591098" cy="6120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EE2D55-045F-5490-374F-9C4D693A594E}"/>
                </a:ext>
              </a:extLst>
            </p:cNvPr>
            <p:cNvSpPr txBox="1"/>
            <p:nvPr/>
          </p:nvSpPr>
          <p:spPr>
            <a:xfrm>
              <a:off x="7849138" y="987839"/>
              <a:ext cx="3968685" cy="584775"/>
            </a:xfrm>
            <a:prstGeom prst="rect">
              <a:avLst/>
            </a:prstGeom>
            <a:solidFill>
              <a:srgbClr val="F8CBAD">
                <a:alpha val="94118"/>
              </a:srgbClr>
            </a:solidFill>
          </p:spPr>
          <p:txBody>
            <a:bodyPr wrap="square" rtlCol="0">
              <a:spAutoFit/>
            </a:bodyPr>
            <a:lstStyle/>
            <a:p>
              <a:br>
                <a:rPr lang="en-GB" sz="1600" b="1" dirty="0"/>
              </a:br>
              <a:r>
                <a:rPr lang="en-GB" sz="1600" b="1" dirty="0"/>
                <a:t>642 Minutes</a:t>
              </a:r>
              <a:endParaRPr lang="en-GB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1112D5-0B46-B253-9DB1-337E2A2650F1}"/>
                </a:ext>
              </a:extLst>
            </p:cNvPr>
            <p:cNvSpPr txBox="1"/>
            <p:nvPr/>
          </p:nvSpPr>
          <p:spPr>
            <a:xfrm>
              <a:off x="7856470" y="1797966"/>
              <a:ext cx="3968685" cy="584775"/>
            </a:xfrm>
            <a:prstGeom prst="rect">
              <a:avLst/>
            </a:prstGeom>
            <a:solidFill>
              <a:srgbClr val="F8CBAD">
                <a:alpha val="9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 </a:t>
              </a:r>
              <a:br>
                <a:rPr lang="en-GB" sz="1600" b="1" dirty="0"/>
              </a:br>
              <a:r>
                <a:rPr lang="en-GB" sz="1600" b="1" dirty="0"/>
                <a:t>539 Minutes</a:t>
              </a:r>
              <a:endParaRPr lang="en-GB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5BB9A0-1370-DE54-8DCB-908879F24042}"/>
                </a:ext>
              </a:extLst>
            </p:cNvPr>
            <p:cNvSpPr txBox="1"/>
            <p:nvPr/>
          </p:nvSpPr>
          <p:spPr>
            <a:xfrm>
              <a:off x="7856470" y="2616137"/>
              <a:ext cx="3968685" cy="584775"/>
            </a:xfrm>
            <a:prstGeom prst="rect">
              <a:avLst/>
            </a:prstGeom>
            <a:solidFill>
              <a:srgbClr val="F8CBAD">
                <a:alpha val="9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 </a:t>
              </a:r>
              <a:br>
                <a:rPr lang="en-GB" sz="1600" b="1" dirty="0"/>
              </a:br>
              <a:r>
                <a:rPr lang="en-GB" sz="1600" b="1" dirty="0"/>
                <a:t>623 Minutes</a:t>
              </a:r>
              <a:endParaRPr lang="en-GB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C47E6F-AF07-A66B-060D-D267CC8A5897}"/>
                </a:ext>
              </a:extLst>
            </p:cNvPr>
            <p:cNvSpPr txBox="1"/>
            <p:nvPr/>
          </p:nvSpPr>
          <p:spPr>
            <a:xfrm>
              <a:off x="7856470" y="3417297"/>
              <a:ext cx="3968685" cy="584775"/>
            </a:xfrm>
            <a:prstGeom prst="rect">
              <a:avLst/>
            </a:prstGeom>
            <a:solidFill>
              <a:srgbClr val="F8CBAD">
                <a:alpha val="9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 </a:t>
              </a:r>
              <a:br>
                <a:rPr lang="en-GB" sz="1600" b="1" dirty="0"/>
              </a:br>
              <a:r>
                <a:rPr lang="en-GB" sz="1600" b="1" dirty="0"/>
                <a:t>483 Minutes</a:t>
              </a:r>
              <a:endParaRPr lang="en-GB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EB2517-C5CD-4B6E-0E15-8F1B88B98B99}"/>
                </a:ext>
              </a:extLst>
            </p:cNvPr>
            <p:cNvSpPr txBox="1"/>
            <p:nvPr/>
          </p:nvSpPr>
          <p:spPr>
            <a:xfrm>
              <a:off x="7856470" y="4230033"/>
              <a:ext cx="3968685" cy="584775"/>
            </a:xfrm>
            <a:prstGeom prst="rect">
              <a:avLst/>
            </a:prstGeom>
            <a:solidFill>
              <a:srgbClr val="F8CBAD">
                <a:alpha val="9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 </a:t>
              </a:r>
              <a:br>
                <a:rPr lang="en-GB" sz="1600" b="1" dirty="0"/>
              </a:br>
              <a:r>
                <a:rPr lang="en-GB" sz="1600" b="1" dirty="0"/>
                <a:t>612 Minutes</a:t>
              </a:r>
              <a:endParaRPr lang="en-GB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752C8D-FF6B-39A1-1773-76A4F44E75F8}"/>
                </a:ext>
              </a:extLst>
            </p:cNvPr>
            <p:cNvSpPr txBox="1"/>
            <p:nvPr/>
          </p:nvSpPr>
          <p:spPr>
            <a:xfrm>
              <a:off x="7856469" y="5044264"/>
              <a:ext cx="3968685" cy="584775"/>
            </a:xfrm>
            <a:prstGeom prst="rect">
              <a:avLst/>
            </a:prstGeom>
            <a:solidFill>
              <a:srgbClr val="F8CBAD">
                <a:alpha val="9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 </a:t>
              </a:r>
              <a:br>
                <a:rPr lang="en-GB" sz="1600" b="1" dirty="0"/>
              </a:br>
              <a:r>
                <a:rPr lang="en-GB" sz="1600" b="1" dirty="0"/>
                <a:t>0 Minutes</a:t>
              </a:r>
              <a:endParaRPr lang="en-GB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5B7160-2994-5074-85C4-0AE747383C12}"/>
                </a:ext>
              </a:extLst>
            </p:cNvPr>
            <p:cNvSpPr txBox="1"/>
            <p:nvPr/>
          </p:nvSpPr>
          <p:spPr>
            <a:xfrm>
              <a:off x="7856468" y="5810295"/>
              <a:ext cx="3968685" cy="584775"/>
            </a:xfrm>
            <a:prstGeom prst="rect">
              <a:avLst/>
            </a:prstGeom>
            <a:solidFill>
              <a:srgbClr val="F8CBAD">
                <a:alpha val="9411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 </a:t>
              </a:r>
              <a:br>
                <a:rPr lang="en-GB" sz="1600" b="1" dirty="0"/>
              </a:br>
              <a:r>
                <a:rPr lang="en-GB" sz="1600" b="1" dirty="0"/>
                <a:t>605 Minutes</a:t>
              </a:r>
              <a:endParaRPr lang="en-GB" b="1" dirty="0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465063-595E-B388-3106-A1B35093FEAB}"/>
              </a:ext>
            </a:extLst>
          </p:cNvPr>
          <p:cNvCxnSpPr>
            <a:cxnSpLocks/>
          </p:cNvCxnSpPr>
          <p:nvPr/>
        </p:nvCxnSpPr>
        <p:spPr>
          <a:xfrm>
            <a:off x="7858432" y="1980290"/>
            <a:ext cx="3941995" cy="5407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86EFE7-D1A4-5F77-446B-19C7AC424FB2}"/>
              </a:ext>
            </a:extLst>
          </p:cNvPr>
          <p:cNvCxnSpPr>
            <a:cxnSpLocks/>
          </p:cNvCxnSpPr>
          <p:nvPr/>
        </p:nvCxnSpPr>
        <p:spPr>
          <a:xfrm>
            <a:off x="7838702" y="3577571"/>
            <a:ext cx="3961724" cy="5423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C9F618-1FE9-F524-22B8-FED0E4CE24E7}"/>
              </a:ext>
            </a:extLst>
          </p:cNvPr>
          <p:cNvCxnSpPr>
            <a:cxnSpLocks/>
          </p:cNvCxnSpPr>
          <p:nvPr/>
        </p:nvCxnSpPr>
        <p:spPr>
          <a:xfrm flipV="1">
            <a:off x="7858432" y="3577571"/>
            <a:ext cx="3949561" cy="5423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B37443-C5BE-817A-6B04-9E8E8C6CEF5C}"/>
              </a:ext>
            </a:extLst>
          </p:cNvPr>
          <p:cNvCxnSpPr>
            <a:cxnSpLocks/>
          </p:cNvCxnSpPr>
          <p:nvPr/>
        </p:nvCxnSpPr>
        <p:spPr>
          <a:xfrm flipV="1">
            <a:off x="7859961" y="1980290"/>
            <a:ext cx="3930102" cy="5407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298099-7DF4-0541-C099-88EB3B5EAF79}"/>
              </a:ext>
            </a:extLst>
          </p:cNvPr>
          <p:cNvCxnSpPr>
            <a:cxnSpLocks/>
          </p:cNvCxnSpPr>
          <p:nvPr/>
        </p:nvCxnSpPr>
        <p:spPr>
          <a:xfrm>
            <a:off x="7880203" y="5213344"/>
            <a:ext cx="3941995" cy="5407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C8DBA2-AC38-BF73-4B2D-B3D0F8E7EC08}"/>
              </a:ext>
            </a:extLst>
          </p:cNvPr>
          <p:cNvCxnSpPr>
            <a:cxnSpLocks/>
          </p:cNvCxnSpPr>
          <p:nvPr/>
        </p:nvCxnSpPr>
        <p:spPr>
          <a:xfrm flipV="1">
            <a:off x="7881732" y="5213344"/>
            <a:ext cx="3930102" cy="5407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1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BB0C5-FF94-5633-C6A9-6FF45048B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0DE2E9F4-F345-9BBC-CB6F-1CD2C30ACB4C}"/>
              </a:ext>
            </a:extLst>
          </p:cNvPr>
          <p:cNvSpPr txBox="1">
            <a:spLocks/>
          </p:cNvSpPr>
          <p:nvPr/>
        </p:nvSpPr>
        <p:spPr>
          <a:xfrm>
            <a:off x="838200" y="200968"/>
            <a:ext cx="10515600" cy="480131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7: How is missing data defined and handled?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F531-84B0-6346-1680-BD32BF76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301"/>
            <a:ext cx="5868784" cy="486144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No consensus on defining missing data: typically defined by </a:t>
            </a:r>
            <a:r>
              <a:rPr lang="en-US" sz="2000" dirty="0" err="1">
                <a:solidFill>
                  <a:schemeClr val="tx2"/>
                </a:solidFill>
              </a:rPr>
              <a:t>weartime</a:t>
            </a:r>
            <a:r>
              <a:rPr lang="en-US" sz="2000" dirty="0">
                <a:solidFill>
                  <a:schemeClr val="tx2"/>
                </a:solidFill>
              </a:rPr>
              <a:t> thresholds. 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Threshold usually chosen ad-hoc and may not be suitable for the chosen population</a:t>
            </a:r>
            <a:r>
              <a:rPr lang="en-US" sz="2000" baseline="30000" dirty="0">
                <a:solidFill>
                  <a:schemeClr val="tx2"/>
                </a:solidFill>
              </a:rPr>
              <a:t>1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Analyses often assume that data are Missing Completely at Random (often unrealistic for this setting). </a:t>
            </a:r>
            <a:br>
              <a:rPr lang="en-US" sz="20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Our recent Multiple Imputation framework for accelerometer data (Tackney et al 2021, 2023):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-defines missing intervals of days;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-uses non-parametric imputations;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-provides examples of sensitivity analyses.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…more work needed!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02B82-9379-713E-D860-A9BD52F14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0" y="813600"/>
            <a:ext cx="4591098" cy="61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E9AFAC-F7DA-364F-6108-85EF4D4F76C6}"/>
              </a:ext>
            </a:extLst>
          </p:cNvPr>
          <p:cNvSpPr/>
          <p:nvPr/>
        </p:nvSpPr>
        <p:spPr>
          <a:xfrm>
            <a:off x="9806387" y="2785577"/>
            <a:ext cx="1526024" cy="461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B8A790-BF5D-BC93-1009-41479FBD4BAC}"/>
              </a:ext>
            </a:extLst>
          </p:cNvPr>
          <p:cNvSpPr/>
          <p:nvPr/>
        </p:nvSpPr>
        <p:spPr>
          <a:xfrm>
            <a:off x="9806387" y="1947377"/>
            <a:ext cx="1526024" cy="461394"/>
          </a:xfrm>
          <a:prstGeom prst="rect">
            <a:avLst/>
          </a:prstGeom>
          <a:solidFill>
            <a:srgbClr val="FFFF00">
              <a:alpha val="4509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B3E7A0-2699-BD39-754D-29EBA3B705F0}"/>
              </a:ext>
            </a:extLst>
          </p:cNvPr>
          <p:cNvSpPr/>
          <p:nvPr/>
        </p:nvSpPr>
        <p:spPr>
          <a:xfrm>
            <a:off x="9857187" y="1146707"/>
            <a:ext cx="1526024" cy="461394"/>
          </a:xfrm>
          <a:prstGeom prst="rect">
            <a:avLst/>
          </a:prstGeom>
          <a:solidFill>
            <a:srgbClr val="FFFF00">
              <a:alpha val="4509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BD7F57-B1D8-2DD6-51BE-7E59BCDACE8A}"/>
              </a:ext>
            </a:extLst>
          </p:cNvPr>
          <p:cNvSpPr/>
          <p:nvPr/>
        </p:nvSpPr>
        <p:spPr>
          <a:xfrm>
            <a:off x="9772058" y="4380695"/>
            <a:ext cx="1526024" cy="461394"/>
          </a:xfrm>
          <a:prstGeom prst="rect">
            <a:avLst/>
          </a:prstGeom>
          <a:solidFill>
            <a:srgbClr val="FFFF00">
              <a:alpha val="4509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51C511-657A-5BC7-76FE-FFA64F3499D7}"/>
              </a:ext>
            </a:extLst>
          </p:cNvPr>
          <p:cNvSpPr/>
          <p:nvPr/>
        </p:nvSpPr>
        <p:spPr>
          <a:xfrm>
            <a:off x="9784758" y="5206195"/>
            <a:ext cx="1526024" cy="461394"/>
          </a:xfrm>
          <a:prstGeom prst="rect">
            <a:avLst/>
          </a:prstGeom>
          <a:solidFill>
            <a:srgbClr val="FFFF00">
              <a:alpha val="4509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731B54-66FD-2530-284F-92EDC481691C}"/>
              </a:ext>
            </a:extLst>
          </p:cNvPr>
          <p:cNvSpPr/>
          <p:nvPr/>
        </p:nvSpPr>
        <p:spPr>
          <a:xfrm>
            <a:off x="9772058" y="6044400"/>
            <a:ext cx="1526024" cy="461394"/>
          </a:xfrm>
          <a:prstGeom prst="rect">
            <a:avLst/>
          </a:prstGeom>
          <a:solidFill>
            <a:srgbClr val="FFFF00">
              <a:alpha val="4509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519974-1E5B-748E-89D2-72FE41E33806}"/>
              </a:ext>
            </a:extLst>
          </p:cNvPr>
          <p:cNvSpPr/>
          <p:nvPr/>
        </p:nvSpPr>
        <p:spPr>
          <a:xfrm>
            <a:off x="9810158" y="3567325"/>
            <a:ext cx="1526024" cy="461394"/>
          </a:xfrm>
          <a:prstGeom prst="rect">
            <a:avLst/>
          </a:prstGeom>
          <a:solidFill>
            <a:srgbClr val="FFFF00">
              <a:alpha val="4509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2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4E24-E8E6-41A7-18CC-0754EDA6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F8DB035B-58E2-C3E5-3A3A-0FC97B4FDAC1}"/>
              </a:ext>
            </a:extLst>
          </p:cNvPr>
          <p:cNvSpPr txBox="1">
            <a:spLocks/>
          </p:cNvSpPr>
          <p:nvPr/>
        </p:nvSpPr>
        <p:spPr>
          <a:xfrm>
            <a:off x="838200" y="498916"/>
            <a:ext cx="10515600" cy="480131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8: Is evidence synthesis possible?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B326A2-039A-0573-627B-6E96E434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10515600" cy="4636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A review identified 2</a:t>
            </a:r>
            <a:r>
              <a:rPr lang="en-US" sz="2000" dirty="0"/>
              <a:t>66 digital outcomes from 21 diabetes trials, mostly as exploratory outcomes (</a:t>
            </a:r>
            <a:r>
              <a:rPr lang="en-GB" sz="2000" dirty="0"/>
              <a:t>Graña </a:t>
            </a:r>
            <a:r>
              <a:rPr lang="en-GB" sz="2000" dirty="0" err="1"/>
              <a:t>Possamai</a:t>
            </a:r>
            <a:r>
              <a:rPr lang="en-GB" sz="2000" dirty="0"/>
              <a:t> et. al, 2020).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br>
              <a:rPr lang="en-GB" sz="2000" dirty="0"/>
            </a:br>
            <a:r>
              <a:rPr lang="en-GB" sz="2000" dirty="0"/>
              <a:t>Even within a specific digital outcome, there many points of discretion which pose challenges for evidence synthesis going forward.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4E6FB2-44F0-C10C-70D4-884A7861B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09" y="2449002"/>
            <a:ext cx="4261667" cy="25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8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5BEDB-C0C8-940E-D0F5-22FD7CC2D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E728-85F4-B7D9-A4BF-C1292058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6A69B-0F1D-D7B0-2E86-4BB87F29C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109372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Potential of digital outcome measures (two iconic examples)</a:t>
            </a:r>
            <a:br>
              <a:rPr lang="en-US" dirty="0">
                <a:solidFill>
                  <a:schemeClr val="bg2">
                    <a:lumMod val="95000"/>
                  </a:schemeClr>
                </a:solidFill>
              </a:rPr>
            </a:br>
            <a:endParaRPr lang="en-US" dirty="0">
              <a:solidFill>
                <a:schemeClr val="bg2">
                  <a:lumMod val="95000"/>
                </a:schemeClr>
              </a:solidFill>
            </a:endParaRPr>
          </a:p>
          <a:p>
            <a:r>
              <a:rPr lang="en-US" b="1" dirty="0">
                <a:solidFill>
                  <a:schemeClr val="bg2">
                    <a:lumMod val="95000"/>
                  </a:schemeClr>
                </a:solidFill>
              </a:rPr>
              <a:t>Key Methodological Questions: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 In Validating Digital Outcome Measures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bg2">
                    <a:lumMod val="95000"/>
                  </a:schemeClr>
                </a:solidFill>
              </a:rPr>
              <a:t> In using Digital Outcome Measures in Clinical Trials </a:t>
            </a:r>
            <a:br>
              <a:rPr lang="en-US" b="1" dirty="0"/>
            </a:br>
            <a:endParaRPr lang="en-US" b="1" dirty="0"/>
          </a:p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Consequences on Primary Analysis via a Simulation Study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856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72386-73B2-99A4-D0B6-08CFAC2E6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437B-D969-D6CE-51C1-57784C96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880558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Eight methodological questions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96AE88-8B26-F23C-8CA4-299A0D888760}"/>
              </a:ext>
            </a:extLst>
          </p:cNvPr>
          <p:cNvSpPr txBox="1"/>
          <p:nvPr/>
        </p:nvSpPr>
        <p:spPr>
          <a:xfrm>
            <a:off x="2801385" y="1348159"/>
            <a:ext cx="692651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542274 w 6778422"/>
                      <a:gd name="connsiteY1" fmla="*/ 0 h 369332"/>
                      <a:gd name="connsiteX2" fmla="*/ 1016763 w 6778422"/>
                      <a:gd name="connsiteY2" fmla="*/ 0 h 369332"/>
                      <a:gd name="connsiteX3" fmla="*/ 1830174 w 6778422"/>
                      <a:gd name="connsiteY3" fmla="*/ 0 h 369332"/>
                      <a:gd name="connsiteX4" fmla="*/ 2440232 w 6778422"/>
                      <a:gd name="connsiteY4" fmla="*/ 0 h 369332"/>
                      <a:gd name="connsiteX5" fmla="*/ 3185858 w 6778422"/>
                      <a:gd name="connsiteY5" fmla="*/ 0 h 369332"/>
                      <a:gd name="connsiteX6" fmla="*/ 3660348 w 6778422"/>
                      <a:gd name="connsiteY6" fmla="*/ 0 h 369332"/>
                      <a:gd name="connsiteX7" fmla="*/ 4473759 w 6778422"/>
                      <a:gd name="connsiteY7" fmla="*/ 0 h 369332"/>
                      <a:gd name="connsiteX8" fmla="*/ 5151601 w 6778422"/>
                      <a:gd name="connsiteY8" fmla="*/ 0 h 369332"/>
                      <a:gd name="connsiteX9" fmla="*/ 5761659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5965011 w 6778422"/>
                      <a:gd name="connsiteY12" fmla="*/ 369332 h 369332"/>
                      <a:gd name="connsiteX13" fmla="*/ 5151601 w 6778422"/>
                      <a:gd name="connsiteY13" fmla="*/ 369332 h 369332"/>
                      <a:gd name="connsiteX14" fmla="*/ 4338190 w 6778422"/>
                      <a:gd name="connsiteY14" fmla="*/ 369332 h 369332"/>
                      <a:gd name="connsiteX15" fmla="*/ 3863701 w 6778422"/>
                      <a:gd name="connsiteY15" fmla="*/ 369332 h 369332"/>
                      <a:gd name="connsiteX16" fmla="*/ 3389211 w 6778422"/>
                      <a:gd name="connsiteY16" fmla="*/ 369332 h 369332"/>
                      <a:gd name="connsiteX17" fmla="*/ 2914721 w 6778422"/>
                      <a:gd name="connsiteY17" fmla="*/ 369332 h 369332"/>
                      <a:gd name="connsiteX18" fmla="*/ 2169095 w 6778422"/>
                      <a:gd name="connsiteY18" fmla="*/ 369332 h 369332"/>
                      <a:gd name="connsiteX19" fmla="*/ 1694606 w 6778422"/>
                      <a:gd name="connsiteY19" fmla="*/ 369332 h 369332"/>
                      <a:gd name="connsiteX20" fmla="*/ 1220116 w 6778422"/>
                      <a:gd name="connsiteY20" fmla="*/ 369332 h 369332"/>
                      <a:gd name="connsiteX21" fmla="*/ 745626 w 6778422"/>
                      <a:gd name="connsiteY21" fmla="*/ 369332 h 369332"/>
                      <a:gd name="connsiteX22" fmla="*/ 0 w 6778422"/>
                      <a:gd name="connsiteY22" fmla="*/ 369332 h 369332"/>
                      <a:gd name="connsiteX23" fmla="*/ 0 w 6778422"/>
                      <a:gd name="connsiteY23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227517" y="20989"/>
                          <a:pt x="283651" y="-2616"/>
                          <a:pt x="542274" y="0"/>
                        </a:cubicBezTo>
                        <a:cubicBezTo>
                          <a:pt x="800897" y="2616"/>
                          <a:pt x="903523" y="-5055"/>
                          <a:pt x="1016763" y="0"/>
                        </a:cubicBezTo>
                        <a:cubicBezTo>
                          <a:pt x="1130003" y="5055"/>
                          <a:pt x="1433232" y="-8808"/>
                          <a:pt x="1830174" y="0"/>
                        </a:cubicBezTo>
                        <a:cubicBezTo>
                          <a:pt x="2227116" y="8808"/>
                          <a:pt x="2215291" y="20647"/>
                          <a:pt x="2440232" y="0"/>
                        </a:cubicBezTo>
                        <a:cubicBezTo>
                          <a:pt x="2665173" y="-20647"/>
                          <a:pt x="2948512" y="-2874"/>
                          <a:pt x="3185858" y="0"/>
                        </a:cubicBezTo>
                        <a:cubicBezTo>
                          <a:pt x="3423204" y="2874"/>
                          <a:pt x="3444986" y="-10480"/>
                          <a:pt x="3660348" y="0"/>
                        </a:cubicBezTo>
                        <a:cubicBezTo>
                          <a:pt x="3875710" y="10480"/>
                          <a:pt x="4221799" y="-39786"/>
                          <a:pt x="4473759" y="0"/>
                        </a:cubicBezTo>
                        <a:cubicBezTo>
                          <a:pt x="4725719" y="39786"/>
                          <a:pt x="4842831" y="21162"/>
                          <a:pt x="5151601" y="0"/>
                        </a:cubicBezTo>
                        <a:cubicBezTo>
                          <a:pt x="5460371" y="-21162"/>
                          <a:pt x="5587345" y="-8436"/>
                          <a:pt x="5761659" y="0"/>
                        </a:cubicBezTo>
                        <a:cubicBezTo>
                          <a:pt x="5935973" y="8436"/>
                          <a:pt x="6566529" y="16666"/>
                          <a:pt x="6778422" y="0"/>
                        </a:cubicBezTo>
                        <a:cubicBezTo>
                          <a:pt x="6770633" y="179549"/>
                          <a:pt x="6771880" y="251280"/>
                          <a:pt x="6778422" y="369332"/>
                        </a:cubicBezTo>
                        <a:cubicBezTo>
                          <a:pt x="6414367" y="370332"/>
                          <a:pt x="6131333" y="371255"/>
                          <a:pt x="5965011" y="369332"/>
                        </a:cubicBezTo>
                        <a:cubicBezTo>
                          <a:pt x="5798689" y="367409"/>
                          <a:pt x="5373306" y="371026"/>
                          <a:pt x="5151601" y="369332"/>
                        </a:cubicBezTo>
                        <a:cubicBezTo>
                          <a:pt x="4929896" y="367639"/>
                          <a:pt x="4541129" y="383501"/>
                          <a:pt x="4338190" y="369332"/>
                        </a:cubicBezTo>
                        <a:cubicBezTo>
                          <a:pt x="4135251" y="355163"/>
                          <a:pt x="3980240" y="368913"/>
                          <a:pt x="3863701" y="369332"/>
                        </a:cubicBezTo>
                        <a:cubicBezTo>
                          <a:pt x="3747162" y="369751"/>
                          <a:pt x="3544798" y="368587"/>
                          <a:pt x="3389211" y="369332"/>
                        </a:cubicBezTo>
                        <a:cubicBezTo>
                          <a:pt x="3233624" y="370078"/>
                          <a:pt x="3126084" y="371866"/>
                          <a:pt x="2914721" y="369332"/>
                        </a:cubicBezTo>
                        <a:cubicBezTo>
                          <a:pt x="2703358" y="366799"/>
                          <a:pt x="2320250" y="400789"/>
                          <a:pt x="2169095" y="369332"/>
                        </a:cubicBezTo>
                        <a:cubicBezTo>
                          <a:pt x="2017940" y="337875"/>
                          <a:pt x="1891929" y="374587"/>
                          <a:pt x="1694606" y="369332"/>
                        </a:cubicBezTo>
                        <a:cubicBezTo>
                          <a:pt x="1497283" y="364077"/>
                          <a:pt x="1330586" y="371481"/>
                          <a:pt x="1220116" y="369332"/>
                        </a:cubicBezTo>
                        <a:cubicBezTo>
                          <a:pt x="1109646" y="367184"/>
                          <a:pt x="916608" y="369903"/>
                          <a:pt x="745626" y="369332"/>
                        </a:cubicBezTo>
                        <a:cubicBezTo>
                          <a:pt x="574644" y="368762"/>
                          <a:pt x="208493" y="397238"/>
                          <a:pt x="0" y="369332"/>
                        </a:cubicBezTo>
                        <a:cubicBezTo>
                          <a:pt x="3881" y="282185"/>
                          <a:pt x="2625" y="126643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351793" y="11381"/>
                          <a:pt x="431938" y="19380"/>
                          <a:pt x="813411" y="0"/>
                        </a:cubicBezTo>
                        <a:cubicBezTo>
                          <a:pt x="1194884" y="-19380"/>
                          <a:pt x="1164526" y="-14033"/>
                          <a:pt x="1491253" y="0"/>
                        </a:cubicBezTo>
                        <a:cubicBezTo>
                          <a:pt x="1817980" y="14033"/>
                          <a:pt x="1856267" y="-9309"/>
                          <a:pt x="2033527" y="0"/>
                        </a:cubicBezTo>
                        <a:cubicBezTo>
                          <a:pt x="2210787" y="9309"/>
                          <a:pt x="2434041" y="13941"/>
                          <a:pt x="2711369" y="0"/>
                        </a:cubicBezTo>
                        <a:cubicBezTo>
                          <a:pt x="2988697" y="-13941"/>
                          <a:pt x="3358651" y="-1218"/>
                          <a:pt x="3524779" y="0"/>
                        </a:cubicBezTo>
                        <a:cubicBezTo>
                          <a:pt x="3690907" y="1218"/>
                          <a:pt x="3944096" y="14205"/>
                          <a:pt x="4067053" y="0"/>
                        </a:cubicBezTo>
                        <a:cubicBezTo>
                          <a:pt x="4190010" y="-14205"/>
                          <a:pt x="4446341" y="9806"/>
                          <a:pt x="4541543" y="0"/>
                        </a:cubicBezTo>
                        <a:cubicBezTo>
                          <a:pt x="4636745" y="-9806"/>
                          <a:pt x="4975675" y="18371"/>
                          <a:pt x="5219385" y="0"/>
                        </a:cubicBezTo>
                        <a:cubicBezTo>
                          <a:pt x="5463095" y="-18371"/>
                          <a:pt x="5683922" y="-12193"/>
                          <a:pt x="5897227" y="0"/>
                        </a:cubicBezTo>
                        <a:cubicBezTo>
                          <a:pt x="6110532" y="12193"/>
                          <a:pt x="6573941" y="-33551"/>
                          <a:pt x="6778422" y="0"/>
                        </a:cubicBezTo>
                        <a:cubicBezTo>
                          <a:pt x="6780040" y="142754"/>
                          <a:pt x="6782001" y="290248"/>
                          <a:pt x="6778422" y="369332"/>
                        </a:cubicBezTo>
                        <a:cubicBezTo>
                          <a:pt x="6475745" y="394630"/>
                          <a:pt x="6381621" y="385462"/>
                          <a:pt x="6168364" y="369332"/>
                        </a:cubicBezTo>
                        <a:cubicBezTo>
                          <a:pt x="5955107" y="353202"/>
                          <a:pt x="5744499" y="365884"/>
                          <a:pt x="5626090" y="369332"/>
                        </a:cubicBezTo>
                        <a:cubicBezTo>
                          <a:pt x="5507681" y="372780"/>
                          <a:pt x="5199188" y="363992"/>
                          <a:pt x="5016032" y="369332"/>
                        </a:cubicBezTo>
                        <a:cubicBezTo>
                          <a:pt x="4832876" y="374672"/>
                          <a:pt x="4535736" y="403888"/>
                          <a:pt x="4270406" y="369332"/>
                        </a:cubicBezTo>
                        <a:cubicBezTo>
                          <a:pt x="4005076" y="334776"/>
                          <a:pt x="3620182" y="385905"/>
                          <a:pt x="3456995" y="369332"/>
                        </a:cubicBezTo>
                        <a:cubicBezTo>
                          <a:pt x="3293808" y="352759"/>
                          <a:pt x="3004485" y="372589"/>
                          <a:pt x="2711369" y="369332"/>
                        </a:cubicBezTo>
                        <a:cubicBezTo>
                          <a:pt x="2418253" y="366075"/>
                          <a:pt x="2250476" y="398869"/>
                          <a:pt x="2033527" y="369332"/>
                        </a:cubicBezTo>
                        <a:cubicBezTo>
                          <a:pt x="1816578" y="339795"/>
                          <a:pt x="1723835" y="366577"/>
                          <a:pt x="1559037" y="369332"/>
                        </a:cubicBezTo>
                        <a:cubicBezTo>
                          <a:pt x="1394239" y="372088"/>
                          <a:pt x="1153075" y="402003"/>
                          <a:pt x="881195" y="369332"/>
                        </a:cubicBezTo>
                        <a:cubicBezTo>
                          <a:pt x="609315" y="336661"/>
                          <a:pt x="204240" y="344629"/>
                          <a:pt x="0" y="369332"/>
                        </a:cubicBezTo>
                        <a:cubicBezTo>
                          <a:pt x="-4675" y="194331"/>
                          <a:pt x="2218" y="1768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Q1: What is the appropriate outcome granularity? 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55BA5-B016-178E-7280-B5D0D0DA81B4}"/>
              </a:ext>
            </a:extLst>
          </p:cNvPr>
          <p:cNvSpPr txBox="1"/>
          <p:nvPr/>
        </p:nvSpPr>
        <p:spPr>
          <a:xfrm>
            <a:off x="2801386" y="1960096"/>
            <a:ext cx="692651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56241449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745626 w 6778422"/>
                      <a:gd name="connsiteY1" fmla="*/ 0 h 369332"/>
                      <a:gd name="connsiteX2" fmla="*/ 1355684 w 6778422"/>
                      <a:gd name="connsiteY2" fmla="*/ 0 h 369332"/>
                      <a:gd name="connsiteX3" fmla="*/ 2033527 w 6778422"/>
                      <a:gd name="connsiteY3" fmla="*/ 0 h 369332"/>
                      <a:gd name="connsiteX4" fmla="*/ 2575800 w 6778422"/>
                      <a:gd name="connsiteY4" fmla="*/ 0 h 369332"/>
                      <a:gd name="connsiteX5" fmla="*/ 3185858 w 6778422"/>
                      <a:gd name="connsiteY5" fmla="*/ 0 h 369332"/>
                      <a:gd name="connsiteX6" fmla="*/ 3999269 w 6778422"/>
                      <a:gd name="connsiteY6" fmla="*/ 0 h 369332"/>
                      <a:gd name="connsiteX7" fmla="*/ 4541543 w 6778422"/>
                      <a:gd name="connsiteY7" fmla="*/ 0 h 369332"/>
                      <a:gd name="connsiteX8" fmla="*/ 5151601 w 6778422"/>
                      <a:gd name="connsiteY8" fmla="*/ 0 h 369332"/>
                      <a:gd name="connsiteX9" fmla="*/ 5897227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236148 w 6778422"/>
                      <a:gd name="connsiteY12" fmla="*/ 369332 h 369332"/>
                      <a:gd name="connsiteX13" fmla="*/ 5422738 w 6778422"/>
                      <a:gd name="connsiteY13" fmla="*/ 369332 h 369332"/>
                      <a:gd name="connsiteX14" fmla="*/ 4812680 w 6778422"/>
                      <a:gd name="connsiteY14" fmla="*/ 369332 h 369332"/>
                      <a:gd name="connsiteX15" fmla="*/ 4270406 w 6778422"/>
                      <a:gd name="connsiteY15" fmla="*/ 369332 h 369332"/>
                      <a:gd name="connsiteX16" fmla="*/ 3660348 w 6778422"/>
                      <a:gd name="connsiteY16" fmla="*/ 369332 h 369332"/>
                      <a:gd name="connsiteX17" fmla="*/ 2846937 w 6778422"/>
                      <a:gd name="connsiteY17" fmla="*/ 369332 h 369332"/>
                      <a:gd name="connsiteX18" fmla="*/ 2236879 w 6778422"/>
                      <a:gd name="connsiteY18" fmla="*/ 369332 h 369332"/>
                      <a:gd name="connsiteX19" fmla="*/ 1694606 w 6778422"/>
                      <a:gd name="connsiteY19" fmla="*/ 369332 h 369332"/>
                      <a:gd name="connsiteX20" fmla="*/ 881195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182395" y="8831"/>
                          <a:pt x="383294" y="8340"/>
                          <a:pt x="745626" y="0"/>
                        </a:cubicBezTo>
                        <a:cubicBezTo>
                          <a:pt x="1107958" y="-8340"/>
                          <a:pt x="1211140" y="2713"/>
                          <a:pt x="1355684" y="0"/>
                        </a:cubicBezTo>
                        <a:cubicBezTo>
                          <a:pt x="1500228" y="-2713"/>
                          <a:pt x="1699326" y="18933"/>
                          <a:pt x="2033527" y="0"/>
                        </a:cubicBezTo>
                        <a:cubicBezTo>
                          <a:pt x="2367728" y="-18933"/>
                          <a:pt x="2326943" y="16113"/>
                          <a:pt x="2575800" y="0"/>
                        </a:cubicBezTo>
                        <a:cubicBezTo>
                          <a:pt x="2824657" y="-16113"/>
                          <a:pt x="3002807" y="-5798"/>
                          <a:pt x="3185858" y="0"/>
                        </a:cubicBezTo>
                        <a:cubicBezTo>
                          <a:pt x="3368909" y="5798"/>
                          <a:pt x="3821235" y="7174"/>
                          <a:pt x="3999269" y="0"/>
                        </a:cubicBezTo>
                        <a:cubicBezTo>
                          <a:pt x="4177303" y="-7174"/>
                          <a:pt x="4419724" y="-24878"/>
                          <a:pt x="4541543" y="0"/>
                        </a:cubicBezTo>
                        <a:cubicBezTo>
                          <a:pt x="4663362" y="24878"/>
                          <a:pt x="4958533" y="-3838"/>
                          <a:pt x="5151601" y="0"/>
                        </a:cubicBezTo>
                        <a:cubicBezTo>
                          <a:pt x="5344669" y="3838"/>
                          <a:pt x="5703586" y="21978"/>
                          <a:pt x="5897227" y="0"/>
                        </a:cubicBezTo>
                        <a:cubicBezTo>
                          <a:pt x="6090868" y="-21978"/>
                          <a:pt x="6460532" y="20311"/>
                          <a:pt x="6778422" y="0"/>
                        </a:cubicBezTo>
                        <a:cubicBezTo>
                          <a:pt x="6784589" y="107659"/>
                          <a:pt x="6768929" y="280071"/>
                          <a:pt x="6778422" y="369332"/>
                        </a:cubicBezTo>
                        <a:cubicBezTo>
                          <a:pt x="6518644" y="376782"/>
                          <a:pt x="6363184" y="367923"/>
                          <a:pt x="6236148" y="369332"/>
                        </a:cubicBezTo>
                        <a:cubicBezTo>
                          <a:pt x="6109112" y="370741"/>
                          <a:pt x="5595986" y="406650"/>
                          <a:pt x="5422738" y="369332"/>
                        </a:cubicBezTo>
                        <a:cubicBezTo>
                          <a:pt x="5249490" y="332015"/>
                          <a:pt x="4994798" y="347621"/>
                          <a:pt x="4812680" y="369332"/>
                        </a:cubicBezTo>
                        <a:cubicBezTo>
                          <a:pt x="4630562" y="391043"/>
                          <a:pt x="4487378" y="373543"/>
                          <a:pt x="4270406" y="369332"/>
                        </a:cubicBezTo>
                        <a:cubicBezTo>
                          <a:pt x="4053434" y="365121"/>
                          <a:pt x="3854084" y="384320"/>
                          <a:pt x="3660348" y="369332"/>
                        </a:cubicBezTo>
                        <a:cubicBezTo>
                          <a:pt x="3466612" y="354344"/>
                          <a:pt x="3253444" y="346239"/>
                          <a:pt x="2846937" y="369332"/>
                        </a:cubicBezTo>
                        <a:cubicBezTo>
                          <a:pt x="2440430" y="392425"/>
                          <a:pt x="2420631" y="394228"/>
                          <a:pt x="2236879" y="369332"/>
                        </a:cubicBezTo>
                        <a:cubicBezTo>
                          <a:pt x="2053127" y="344436"/>
                          <a:pt x="1834548" y="365609"/>
                          <a:pt x="1694606" y="369332"/>
                        </a:cubicBezTo>
                        <a:cubicBezTo>
                          <a:pt x="1554664" y="373055"/>
                          <a:pt x="1163349" y="332977"/>
                          <a:pt x="881195" y="369332"/>
                        </a:cubicBezTo>
                        <a:cubicBezTo>
                          <a:pt x="599041" y="405687"/>
                          <a:pt x="275907" y="370842"/>
                          <a:pt x="0" y="369332"/>
                        </a:cubicBezTo>
                        <a:cubicBezTo>
                          <a:pt x="7862" y="218696"/>
                          <a:pt x="-9637" y="94753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206847" y="-336"/>
                          <a:pt x="342264" y="8475"/>
                          <a:pt x="610058" y="0"/>
                        </a:cubicBezTo>
                        <a:cubicBezTo>
                          <a:pt x="877852" y="-8475"/>
                          <a:pt x="1121332" y="15868"/>
                          <a:pt x="1287900" y="0"/>
                        </a:cubicBezTo>
                        <a:cubicBezTo>
                          <a:pt x="1454468" y="-15868"/>
                          <a:pt x="1637820" y="-4818"/>
                          <a:pt x="1830174" y="0"/>
                        </a:cubicBezTo>
                        <a:cubicBezTo>
                          <a:pt x="2022528" y="4818"/>
                          <a:pt x="2248759" y="-35913"/>
                          <a:pt x="2575800" y="0"/>
                        </a:cubicBezTo>
                        <a:cubicBezTo>
                          <a:pt x="2902841" y="35913"/>
                          <a:pt x="3043524" y="-17642"/>
                          <a:pt x="3185858" y="0"/>
                        </a:cubicBezTo>
                        <a:cubicBezTo>
                          <a:pt x="3328192" y="17642"/>
                          <a:pt x="3441919" y="-19444"/>
                          <a:pt x="3660348" y="0"/>
                        </a:cubicBezTo>
                        <a:cubicBezTo>
                          <a:pt x="3878777" y="19444"/>
                          <a:pt x="3960619" y="14096"/>
                          <a:pt x="4202622" y="0"/>
                        </a:cubicBezTo>
                        <a:cubicBezTo>
                          <a:pt x="4444625" y="-14096"/>
                          <a:pt x="4756228" y="935"/>
                          <a:pt x="4948248" y="0"/>
                        </a:cubicBezTo>
                        <a:cubicBezTo>
                          <a:pt x="5140268" y="-935"/>
                          <a:pt x="5500644" y="18742"/>
                          <a:pt x="5761659" y="0"/>
                        </a:cubicBezTo>
                        <a:cubicBezTo>
                          <a:pt x="6022674" y="-18742"/>
                          <a:pt x="6373198" y="-49177"/>
                          <a:pt x="6778422" y="0"/>
                        </a:cubicBezTo>
                        <a:cubicBezTo>
                          <a:pt x="6796167" y="87086"/>
                          <a:pt x="6779211" y="282239"/>
                          <a:pt x="6778422" y="369332"/>
                        </a:cubicBezTo>
                        <a:cubicBezTo>
                          <a:pt x="6579315" y="362830"/>
                          <a:pt x="6405155" y="356438"/>
                          <a:pt x="6303932" y="369332"/>
                        </a:cubicBezTo>
                        <a:cubicBezTo>
                          <a:pt x="6202709" y="382227"/>
                          <a:pt x="5947433" y="364177"/>
                          <a:pt x="5626090" y="369332"/>
                        </a:cubicBezTo>
                        <a:cubicBezTo>
                          <a:pt x="5304747" y="374487"/>
                          <a:pt x="5374531" y="388161"/>
                          <a:pt x="5151601" y="369332"/>
                        </a:cubicBezTo>
                        <a:cubicBezTo>
                          <a:pt x="4928671" y="350503"/>
                          <a:pt x="4603306" y="374575"/>
                          <a:pt x="4338190" y="369332"/>
                        </a:cubicBezTo>
                        <a:cubicBezTo>
                          <a:pt x="4073074" y="364089"/>
                          <a:pt x="3744434" y="386817"/>
                          <a:pt x="3524779" y="369332"/>
                        </a:cubicBezTo>
                        <a:cubicBezTo>
                          <a:pt x="3305124" y="351847"/>
                          <a:pt x="3152878" y="350221"/>
                          <a:pt x="2914721" y="369332"/>
                        </a:cubicBezTo>
                        <a:cubicBezTo>
                          <a:pt x="2676564" y="388443"/>
                          <a:pt x="2531247" y="376302"/>
                          <a:pt x="2236879" y="369332"/>
                        </a:cubicBezTo>
                        <a:cubicBezTo>
                          <a:pt x="1942511" y="362362"/>
                          <a:pt x="1954085" y="375030"/>
                          <a:pt x="1762390" y="369332"/>
                        </a:cubicBezTo>
                        <a:cubicBezTo>
                          <a:pt x="1570695" y="363634"/>
                          <a:pt x="1420399" y="399013"/>
                          <a:pt x="1084548" y="369332"/>
                        </a:cubicBezTo>
                        <a:cubicBezTo>
                          <a:pt x="748697" y="339651"/>
                          <a:pt x="288547" y="411401"/>
                          <a:pt x="0" y="369332"/>
                        </a:cubicBezTo>
                        <a:cubicBezTo>
                          <a:pt x="5664" y="235931"/>
                          <a:pt x="10192" y="1486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Q2: What is the appropriate measurement period?</a:t>
            </a:r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B4F1B-146D-6E03-E62E-6FD6BDA4A721}"/>
              </a:ext>
            </a:extLst>
          </p:cNvPr>
          <p:cNvSpPr txBox="1"/>
          <p:nvPr/>
        </p:nvSpPr>
        <p:spPr>
          <a:xfrm>
            <a:off x="2837796" y="2587943"/>
            <a:ext cx="689010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5749192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610058 w 6778422"/>
                      <a:gd name="connsiteY1" fmla="*/ 0 h 369332"/>
                      <a:gd name="connsiteX2" fmla="*/ 1355684 w 6778422"/>
                      <a:gd name="connsiteY2" fmla="*/ 0 h 369332"/>
                      <a:gd name="connsiteX3" fmla="*/ 2101311 w 6778422"/>
                      <a:gd name="connsiteY3" fmla="*/ 0 h 369332"/>
                      <a:gd name="connsiteX4" fmla="*/ 2643585 w 6778422"/>
                      <a:gd name="connsiteY4" fmla="*/ 0 h 369332"/>
                      <a:gd name="connsiteX5" fmla="*/ 3118074 w 6778422"/>
                      <a:gd name="connsiteY5" fmla="*/ 0 h 369332"/>
                      <a:gd name="connsiteX6" fmla="*/ 3863701 w 6778422"/>
                      <a:gd name="connsiteY6" fmla="*/ 0 h 369332"/>
                      <a:gd name="connsiteX7" fmla="*/ 4609327 w 6778422"/>
                      <a:gd name="connsiteY7" fmla="*/ 0 h 369332"/>
                      <a:gd name="connsiteX8" fmla="*/ 5083817 w 6778422"/>
                      <a:gd name="connsiteY8" fmla="*/ 0 h 369332"/>
                      <a:gd name="connsiteX9" fmla="*/ 5558306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236148 w 6778422"/>
                      <a:gd name="connsiteY12" fmla="*/ 369332 h 369332"/>
                      <a:gd name="connsiteX13" fmla="*/ 5422738 w 6778422"/>
                      <a:gd name="connsiteY13" fmla="*/ 369332 h 369332"/>
                      <a:gd name="connsiteX14" fmla="*/ 4880464 w 6778422"/>
                      <a:gd name="connsiteY14" fmla="*/ 369332 h 369332"/>
                      <a:gd name="connsiteX15" fmla="*/ 4202622 w 6778422"/>
                      <a:gd name="connsiteY15" fmla="*/ 369332 h 369332"/>
                      <a:gd name="connsiteX16" fmla="*/ 3592564 w 6778422"/>
                      <a:gd name="connsiteY16" fmla="*/ 369332 h 369332"/>
                      <a:gd name="connsiteX17" fmla="*/ 2846937 w 6778422"/>
                      <a:gd name="connsiteY17" fmla="*/ 369332 h 369332"/>
                      <a:gd name="connsiteX18" fmla="*/ 2033527 w 6778422"/>
                      <a:gd name="connsiteY18" fmla="*/ 369332 h 369332"/>
                      <a:gd name="connsiteX19" fmla="*/ 1355684 w 6778422"/>
                      <a:gd name="connsiteY19" fmla="*/ 369332 h 369332"/>
                      <a:gd name="connsiteX20" fmla="*/ 813411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180023" y="-10602"/>
                          <a:pt x="385011" y="-28397"/>
                          <a:pt x="610058" y="0"/>
                        </a:cubicBezTo>
                        <a:cubicBezTo>
                          <a:pt x="835105" y="28397"/>
                          <a:pt x="1065066" y="-1138"/>
                          <a:pt x="1355684" y="0"/>
                        </a:cubicBezTo>
                        <a:cubicBezTo>
                          <a:pt x="1646302" y="1138"/>
                          <a:pt x="1819326" y="3939"/>
                          <a:pt x="2101311" y="0"/>
                        </a:cubicBezTo>
                        <a:cubicBezTo>
                          <a:pt x="2383296" y="-3939"/>
                          <a:pt x="2524306" y="-20019"/>
                          <a:pt x="2643585" y="0"/>
                        </a:cubicBezTo>
                        <a:cubicBezTo>
                          <a:pt x="2762864" y="20019"/>
                          <a:pt x="2995586" y="-650"/>
                          <a:pt x="3118074" y="0"/>
                        </a:cubicBezTo>
                        <a:cubicBezTo>
                          <a:pt x="3240562" y="650"/>
                          <a:pt x="3643378" y="-14053"/>
                          <a:pt x="3863701" y="0"/>
                        </a:cubicBezTo>
                        <a:cubicBezTo>
                          <a:pt x="4084024" y="14053"/>
                          <a:pt x="4370306" y="10016"/>
                          <a:pt x="4609327" y="0"/>
                        </a:cubicBezTo>
                        <a:cubicBezTo>
                          <a:pt x="4848348" y="-10016"/>
                          <a:pt x="4894789" y="-8410"/>
                          <a:pt x="5083817" y="0"/>
                        </a:cubicBezTo>
                        <a:cubicBezTo>
                          <a:pt x="5272845" y="8410"/>
                          <a:pt x="5335787" y="-22497"/>
                          <a:pt x="5558306" y="0"/>
                        </a:cubicBezTo>
                        <a:cubicBezTo>
                          <a:pt x="5780825" y="22497"/>
                          <a:pt x="6356723" y="40482"/>
                          <a:pt x="6778422" y="0"/>
                        </a:cubicBezTo>
                        <a:cubicBezTo>
                          <a:pt x="6776733" y="99114"/>
                          <a:pt x="6792816" y="186464"/>
                          <a:pt x="6778422" y="369332"/>
                        </a:cubicBezTo>
                        <a:cubicBezTo>
                          <a:pt x="6649676" y="374595"/>
                          <a:pt x="6400006" y="369066"/>
                          <a:pt x="6236148" y="369332"/>
                        </a:cubicBezTo>
                        <a:cubicBezTo>
                          <a:pt x="6072290" y="369598"/>
                          <a:pt x="5691315" y="333353"/>
                          <a:pt x="5422738" y="369332"/>
                        </a:cubicBezTo>
                        <a:cubicBezTo>
                          <a:pt x="5154161" y="405312"/>
                          <a:pt x="5055551" y="355860"/>
                          <a:pt x="4880464" y="369332"/>
                        </a:cubicBezTo>
                        <a:cubicBezTo>
                          <a:pt x="4705377" y="382804"/>
                          <a:pt x="4353362" y="361117"/>
                          <a:pt x="4202622" y="369332"/>
                        </a:cubicBezTo>
                        <a:cubicBezTo>
                          <a:pt x="4051882" y="377547"/>
                          <a:pt x="3777373" y="355951"/>
                          <a:pt x="3592564" y="369332"/>
                        </a:cubicBezTo>
                        <a:cubicBezTo>
                          <a:pt x="3407755" y="382713"/>
                          <a:pt x="3071292" y="346415"/>
                          <a:pt x="2846937" y="369332"/>
                        </a:cubicBezTo>
                        <a:cubicBezTo>
                          <a:pt x="2622582" y="392249"/>
                          <a:pt x="2435918" y="349225"/>
                          <a:pt x="2033527" y="369332"/>
                        </a:cubicBezTo>
                        <a:cubicBezTo>
                          <a:pt x="1631136" y="389440"/>
                          <a:pt x="1579975" y="381765"/>
                          <a:pt x="1355684" y="369332"/>
                        </a:cubicBezTo>
                        <a:cubicBezTo>
                          <a:pt x="1131393" y="356899"/>
                          <a:pt x="1069581" y="392720"/>
                          <a:pt x="813411" y="369332"/>
                        </a:cubicBezTo>
                        <a:cubicBezTo>
                          <a:pt x="557241" y="345944"/>
                          <a:pt x="372043" y="350050"/>
                          <a:pt x="0" y="369332"/>
                        </a:cubicBezTo>
                        <a:cubicBezTo>
                          <a:pt x="2290" y="292881"/>
                          <a:pt x="6225" y="99030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138099" y="8809"/>
                          <a:pt x="292125" y="22254"/>
                          <a:pt x="542274" y="0"/>
                        </a:cubicBezTo>
                        <a:cubicBezTo>
                          <a:pt x="792423" y="-22254"/>
                          <a:pt x="840228" y="-20441"/>
                          <a:pt x="1084548" y="0"/>
                        </a:cubicBezTo>
                        <a:cubicBezTo>
                          <a:pt x="1328868" y="20441"/>
                          <a:pt x="1471451" y="18728"/>
                          <a:pt x="1626821" y="0"/>
                        </a:cubicBezTo>
                        <a:cubicBezTo>
                          <a:pt x="1782191" y="-18728"/>
                          <a:pt x="1934376" y="-26127"/>
                          <a:pt x="2169095" y="0"/>
                        </a:cubicBezTo>
                        <a:cubicBezTo>
                          <a:pt x="2403814" y="26127"/>
                          <a:pt x="2490845" y="-17009"/>
                          <a:pt x="2711369" y="0"/>
                        </a:cubicBezTo>
                        <a:cubicBezTo>
                          <a:pt x="2931893" y="17009"/>
                          <a:pt x="3053516" y="20224"/>
                          <a:pt x="3389211" y="0"/>
                        </a:cubicBezTo>
                        <a:cubicBezTo>
                          <a:pt x="3724906" y="-20224"/>
                          <a:pt x="3708072" y="925"/>
                          <a:pt x="3863701" y="0"/>
                        </a:cubicBezTo>
                        <a:cubicBezTo>
                          <a:pt x="4019330" y="-925"/>
                          <a:pt x="4299216" y="-19846"/>
                          <a:pt x="4609327" y="0"/>
                        </a:cubicBezTo>
                        <a:cubicBezTo>
                          <a:pt x="4919438" y="19846"/>
                          <a:pt x="5175266" y="15988"/>
                          <a:pt x="5354953" y="0"/>
                        </a:cubicBezTo>
                        <a:cubicBezTo>
                          <a:pt x="5534640" y="-15988"/>
                          <a:pt x="5747264" y="15402"/>
                          <a:pt x="6032796" y="0"/>
                        </a:cubicBezTo>
                        <a:cubicBezTo>
                          <a:pt x="6318328" y="-15402"/>
                          <a:pt x="6616350" y="-14935"/>
                          <a:pt x="6778422" y="0"/>
                        </a:cubicBezTo>
                        <a:cubicBezTo>
                          <a:pt x="6762885" y="170410"/>
                          <a:pt x="6790607" y="207187"/>
                          <a:pt x="6778422" y="369332"/>
                        </a:cubicBezTo>
                        <a:cubicBezTo>
                          <a:pt x="6530173" y="349296"/>
                          <a:pt x="6390092" y="384647"/>
                          <a:pt x="6236148" y="369332"/>
                        </a:cubicBezTo>
                        <a:cubicBezTo>
                          <a:pt x="6082204" y="354017"/>
                          <a:pt x="5881211" y="383979"/>
                          <a:pt x="5693874" y="369332"/>
                        </a:cubicBezTo>
                        <a:cubicBezTo>
                          <a:pt x="5506537" y="354685"/>
                          <a:pt x="5316577" y="347149"/>
                          <a:pt x="4948248" y="369332"/>
                        </a:cubicBezTo>
                        <a:cubicBezTo>
                          <a:pt x="4579919" y="391515"/>
                          <a:pt x="4608619" y="353853"/>
                          <a:pt x="4405974" y="369332"/>
                        </a:cubicBezTo>
                        <a:cubicBezTo>
                          <a:pt x="4203329" y="384811"/>
                          <a:pt x="3997470" y="358922"/>
                          <a:pt x="3728132" y="369332"/>
                        </a:cubicBezTo>
                        <a:cubicBezTo>
                          <a:pt x="3458794" y="379742"/>
                          <a:pt x="3211396" y="400809"/>
                          <a:pt x="2982506" y="369332"/>
                        </a:cubicBezTo>
                        <a:cubicBezTo>
                          <a:pt x="2753616" y="337855"/>
                          <a:pt x="2556144" y="359631"/>
                          <a:pt x="2304663" y="369332"/>
                        </a:cubicBezTo>
                        <a:cubicBezTo>
                          <a:pt x="2053182" y="379033"/>
                          <a:pt x="1964294" y="363976"/>
                          <a:pt x="1830174" y="369332"/>
                        </a:cubicBezTo>
                        <a:cubicBezTo>
                          <a:pt x="1696054" y="374688"/>
                          <a:pt x="1409967" y="388313"/>
                          <a:pt x="1084548" y="369332"/>
                        </a:cubicBezTo>
                        <a:cubicBezTo>
                          <a:pt x="759129" y="350351"/>
                          <a:pt x="361347" y="399373"/>
                          <a:pt x="0" y="369332"/>
                        </a:cubicBezTo>
                        <a:cubicBezTo>
                          <a:pt x="-14120" y="268307"/>
                          <a:pt x="32" y="1559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Q3: How is the summary measure chosen?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5071B1-1FC2-9219-58BE-86A63890BFB4}"/>
              </a:ext>
            </a:extLst>
          </p:cNvPr>
          <p:cNvSpPr txBox="1"/>
          <p:nvPr/>
        </p:nvSpPr>
        <p:spPr>
          <a:xfrm>
            <a:off x="2857087" y="5740379"/>
            <a:ext cx="689010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179311070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677842 w 6778422"/>
                      <a:gd name="connsiteY1" fmla="*/ 0 h 369332"/>
                      <a:gd name="connsiteX2" fmla="*/ 1355684 w 6778422"/>
                      <a:gd name="connsiteY2" fmla="*/ 0 h 369332"/>
                      <a:gd name="connsiteX3" fmla="*/ 2101311 w 6778422"/>
                      <a:gd name="connsiteY3" fmla="*/ 0 h 369332"/>
                      <a:gd name="connsiteX4" fmla="*/ 2575800 w 6778422"/>
                      <a:gd name="connsiteY4" fmla="*/ 0 h 369332"/>
                      <a:gd name="connsiteX5" fmla="*/ 3389211 w 6778422"/>
                      <a:gd name="connsiteY5" fmla="*/ 0 h 369332"/>
                      <a:gd name="connsiteX6" fmla="*/ 4067053 w 6778422"/>
                      <a:gd name="connsiteY6" fmla="*/ 0 h 369332"/>
                      <a:gd name="connsiteX7" fmla="*/ 4677111 w 6778422"/>
                      <a:gd name="connsiteY7" fmla="*/ 0 h 369332"/>
                      <a:gd name="connsiteX8" fmla="*/ 5354953 w 6778422"/>
                      <a:gd name="connsiteY8" fmla="*/ 0 h 369332"/>
                      <a:gd name="connsiteX9" fmla="*/ 6032796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168364 w 6778422"/>
                      <a:gd name="connsiteY12" fmla="*/ 369332 h 369332"/>
                      <a:gd name="connsiteX13" fmla="*/ 5354953 w 6778422"/>
                      <a:gd name="connsiteY13" fmla="*/ 369332 h 369332"/>
                      <a:gd name="connsiteX14" fmla="*/ 4744895 w 6778422"/>
                      <a:gd name="connsiteY14" fmla="*/ 369332 h 369332"/>
                      <a:gd name="connsiteX15" fmla="*/ 4270406 w 6778422"/>
                      <a:gd name="connsiteY15" fmla="*/ 369332 h 369332"/>
                      <a:gd name="connsiteX16" fmla="*/ 3660348 w 6778422"/>
                      <a:gd name="connsiteY16" fmla="*/ 369332 h 369332"/>
                      <a:gd name="connsiteX17" fmla="*/ 2914721 w 6778422"/>
                      <a:gd name="connsiteY17" fmla="*/ 369332 h 369332"/>
                      <a:gd name="connsiteX18" fmla="*/ 2236879 w 6778422"/>
                      <a:gd name="connsiteY18" fmla="*/ 369332 h 369332"/>
                      <a:gd name="connsiteX19" fmla="*/ 1694606 w 6778422"/>
                      <a:gd name="connsiteY19" fmla="*/ 369332 h 369332"/>
                      <a:gd name="connsiteX20" fmla="*/ 948979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229684" y="-31581"/>
                          <a:pt x="421749" y="20132"/>
                          <a:pt x="677842" y="0"/>
                        </a:cubicBezTo>
                        <a:cubicBezTo>
                          <a:pt x="933935" y="-20132"/>
                          <a:pt x="1175841" y="-7386"/>
                          <a:pt x="1355684" y="0"/>
                        </a:cubicBezTo>
                        <a:cubicBezTo>
                          <a:pt x="1535527" y="7386"/>
                          <a:pt x="1875630" y="-9873"/>
                          <a:pt x="2101311" y="0"/>
                        </a:cubicBezTo>
                        <a:cubicBezTo>
                          <a:pt x="2326992" y="9873"/>
                          <a:pt x="2458055" y="6412"/>
                          <a:pt x="2575800" y="0"/>
                        </a:cubicBezTo>
                        <a:cubicBezTo>
                          <a:pt x="2693545" y="-6412"/>
                          <a:pt x="3001040" y="14966"/>
                          <a:pt x="3389211" y="0"/>
                        </a:cubicBezTo>
                        <a:cubicBezTo>
                          <a:pt x="3777382" y="-14966"/>
                          <a:pt x="3744809" y="-24659"/>
                          <a:pt x="4067053" y="0"/>
                        </a:cubicBezTo>
                        <a:cubicBezTo>
                          <a:pt x="4389297" y="24659"/>
                          <a:pt x="4405420" y="-15049"/>
                          <a:pt x="4677111" y="0"/>
                        </a:cubicBezTo>
                        <a:cubicBezTo>
                          <a:pt x="4948802" y="15049"/>
                          <a:pt x="5202514" y="27889"/>
                          <a:pt x="5354953" y="0"/>
                        </a:cubicBezTo>
                        <a:cubicBezTo>
                          <a:pt x="5507392" y="-27889"/>
                          <a:pt x="5826277" y="-4378"/>
                          <a:pt x="6032796" y="0"/>
                        </a:cubicBezTo>
                        <a:cubicBezTo>
                          <a:pt x="6239315" y="4378"/>
                          <a:pt x="6446825" y="20781"/>
                          <a:pt x="6778422" y="0"/>
                        </a:cubicBezTo>
                        <a:cubicBezTo>
                          <a:pt x="6763991" y="91547"/>
                          <a:pt x="6780328" y="267309"/>
                          <a:pt x="6778422" y="369332"/>
                        </a:cubicBezTo>
                        <a:cubicBezTo>
                          <a:pt x="6504873" y="380739"/>
                          <a:pt x="6319879" y="365379"/>
                          <a:pt x="6168364" y="369332"/>
                        </a:cubicBezTo>
                        <a:cubicBezTo>
                          <a:pt x="6016849" y="373285"/>
                          <a:pt x="5597676" y="379531"/>
                          <a:pt x="5354953" y="369332"/>
                        </a:cubicBezTo>
                        <a:cubicBezTo>
                          <a:pt x="5112230" y="359133"/>
                          <a:pt x="4958372" y="351809"/>
                          <a:pt x="4744895" y="369332"/>
                        </a:cubicBezTo>
                        <a:cubicBezTo>
                          <a:pt x="4531418" y="386855"/>
                          <a:pt x="4427507" y="369072"/>
                          <a:pt x="4270406" y="369332"/>
                        </a:cubicBezTo>
                        <a:cubicBezTo>
                          <a:pt x="4113305" y="369592"/>
                          <a:pt x="3959576" y="374190"/>
                          <a:pt x="3660348" y="369332"/>
                        </a:cubicBezTo>
                        <a:cubicBezTo>
                          <a:pt x="3361120" y="364474"/>
                          <a:pt x="3159054" y="396946"/>
                          <a:pt x="2914721" y="369332"/>
                        </a:cubicBezTo>
                        <a:cubicBezTo>
                          <a:pt x="2670388" y="341718"/>
                          <a:pt x="2521107" y="378376"/>
                          <a:pt x="2236879" y="369332"/>
                        </a:cubicBezTo>
                        <a:cubicBezTo>
                          <a:pt x="1952651" y="360288"/>
                          <a:pt x="1804660" y="349548"/>
                          <a:pt x="1694606" y="369332"/>
                        </a:cubicBezTo>
                        <a:cubicBezTo>
                          <a:pt x="1584552" y="389116"/>
                          <a:pt x="1266578" y="383392"/>
                          <a:pt x="948979" y="369332"/>
                        </a:cubicBezTo>
                        <a:cubicBezTo>
                          <a:pt x="631380" y="355272"/>
                          <a:pt x="219943" y="387583"/>
                          <a:pt x="0" y="369332"/>
                        </a:cubicBezTo>
                        <a:cubicBezTo>
                          <a:pt x="-13671" y="186768"/>
                          <a:pt x="11263" y="124642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199142" y="18716"/>
                          <a:pt x="268101" y="12849"/>
                          <a:pt x="474490" y="0"/>
                        </a:cubicBezTo>
                        <a:cubicBezTo>
                          <a:pt x="680879" y="-12849"/>
                          <a:pt x="761526" y="-6717"/>
                          <a:pt x="948979" y="0"/>
                        </a:cubicBezTo>
                        <a:cubicBezTo>
                          <a:pt x="1136432" y="6717"/>
                          <a:pt x="1292398" y="-62"/>
                          <a:pt x="1423469" y="0"/>
                        </a:cubicBezTo>
                        <a:cubicBezTo>
                          <a:pt x="1554540" y="62"/>
                          <a:pt x="1688359" y="6437"/>
                          <a:pt x="1897958" y="0"/>
                        </a:cubicBezTo>
                        <a:cubicBezTo>
                          <a:pt x="2107557" y="-6437"/>
                          <a:pt x="2394014" y="21557"/>
                          <a:pt x="2643585" y="0"/>
                        </a:cubicBezTo>
                        <a:cubicBezTo>
                          <a:pt x="2893156" y="-21557"/>
                          <a:pt x="2991385" y="-9329"/>
                          <a:pt x="3321427" y="0"/>
                        </a:cubicBezTo>
                        <a:cubicBezTo>
                          <a:pt x="3651469" y="9329"/>
                          <a:pt x="3859142" y="-15645"/>
                          <a:pt x="4067053" y="0"/>
                        </a:cubicBezTo>
                        <a:cubicBezTo>
                          <a:pt x="4274964" y="15645"/>
                          <a:pt x="4363416" y="24383"/>
                          <a:pt x="4609327" y="0"/>
                        </a:cubicBezTo>
                        <a:cubicBezTo>
                          <a:pt x="4855238" y="-24383"/>
                          <a:pt x="5100626" y="-33039"/>
                          <a:pt x="5354953" y="0"/>
                        </a:cubicBezTo>
                        <a:cubicBezTo>
                          <a:pt x="5609280" y="33039"/>
                          <a:pt x="5825830" y="-12615"/>
                          <a:pt x="5965011" y="0"/>
                        </a:cubicBezTo>
                        <a:cubicBezTo>
                          <a:pt x="6104192" y="12615"/>
                          <a:pt x="6609891" y="36391"/>
                          <a:pt x="6778422" y="0"/>
                        </a:cubicBezTo>
                        <a:cubicBezTo>
                          <a:pt x="6777890" y="127763"/>
                          <a:pt x="6769853" y="281978"/>
                          <a:pt x="6778422" y="369332"/>
                        </a:cubicBezTo>
                        <a:cubicBezTo>
                          <a:pt x="6485617" y="404954"/>
                          <a:pt x="6237061" y="389916"/>
                          <a:pt x="6032796" y="369332"/>
                        </a:cubicBezTo>
                        <a:cubicBezTo>
                          <a:pt x="5828531" y="348748"/>
                          <a:pt x="5524626" y="375026"/>
                          <a:pt x="5354953" y="369332"/>
                        </a:cubicBezTo>
                        <a:cubicBezTo>
                          <a:pt x="5185280" y="363638"/>
                          <a:pt x="4852425" y="360048"/>
                          <a:pt x="4677111" y="369332"/>
                        </a:cubicBezTo>
                        <a:cubicBezTo>
                          <a:pt x="4501797" y="378616"/>
                          <a:pt x="4303143" y="379642"/>
                          <a:pt x="4202622" y="369332"/>
                        </a:cubicBezTo>
                        <a:cubicBezTo>
                          <a:pt x="4102101" y="359022"/>
                          <a:pt x="3860097" y="384979"/>
                          <a:pt x="3592564" y="369332"/>
                        </a:cubicBezTo>
                        <a:cubicBezTo>
                          <a:pt x="3325031" y="353685"/>
                          <a:pt x="3058491" y="385551"/>
                          <a:pt x="2779153" y="369332"/>
                        </a:cubicBezTo>
                        <a:cubicBezTo>
                          <a:pt x="2499815" y="353113"/>
                          <a:pt x="2247244" y="395724"/>
                          <a:pt x="2033527" y="369332"/>
                        </a:cubicBezTo>
                        <a:cubicBezTo>
                          <a:pt x="1819810" y="342940"/>
                          <a:pt x="1676264" y="355053"/>
                          <a:pt x="1559037" y="369332"/>
                        </a:cubicBezTo>
                        <a:cubicBezTo>
                          <a:pt x="1441810" y="383612"/>
                          <a:pt x="1186037" y="350775"/>
                          <a:pt x="1084548" y="369332"/>
                        </a:cubicBezTo>
                        <a:cubicBezTo>
                          <a:pt x="983059" y="387889"/>
                          <a:pt x="245974" y="394137"/>
                          <a:pt x="0" y="369332"/>
                        </a:cubicBezTo>
                        <a:cubicBezTo>
                          <a:pt x="9927" y="265154"/>
                          <a:pt x="15630" y="805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Q7: How are missing data defined and handled? 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31559D-686C-C7A1-0DF1-84853BAC56C5}"/>
              </a:ext>
            </a:extLst>
          </p:cNvPr>
          <p:cNvSpPr txBox="1"/>
          <p:nvPr/>
        </p:nvSpPr>
        <p:spPr>
          <a:xfrm>
            <a:off x="2857087" y="4915492"/>
            <a:ext cx="687081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424262062">
                  <a:custGeom>
                    <a:avLst/>
                    <a:gdLst>
                      <a:gd name="connsiteX0" fmla="*/ 0 w 6780109"/>
                      <a:gd name="connsiteY0" fmla="*/ 0 h 646331"/>
                      <a:gd name="connsiteX1" fmla="*/ 678011 w 6780109"/>
                      <a:gd name="connsiteY1" fmla="*/ 0 h 646331"/>
                      <a:gd name="connsiteX2" fmla="*/ 1288221 w 6780109"/>
                      <a:gd name="connsiteY2" fmla="*/ 0 h 646331"/>
                      <a:gd name="connsiteX3" fmla="*/ 1898431 w 6780109"/>
                      <a:gd name="connsiteY3" fmla="*/ 0 h 646331"/>
                      <a:gd name="connsiteX4" fmla="*/ 2576441 w 6780109"/>
                      <a:gd name="connsiteY4" fmla="*/ 0 h 646331"/>
                      <a:gd name="connsiteX5" fmla="*/ 3254452 w 6780109"/>
                      <a:gd name="connsiteY5" fmla="*/ 0 h 646331"/>
                      <a:gd name="connsiteX6" fmla="*/ 4068065 w 6780109"/>
                      <a:gd name="connsiteY6" fmla="*/ 0 h 646331"/>
                      <a:gd name="connsiteX7" fmla="*/ 4746076 w 6780109"/>
                      <a:gd name="connsiteY7" fmla="*/ 0 h 646331"/>
                      <a:gd name="connsiteX8" fmla="*/ 5288485 w 6780109"/>
                      <a:gd name="connsiteY8" fmla="*/ 0 h 646331"/>
                      <a:gd name="connsiteX9" fmla="*/ 6102098 w 6780109"/>
                      <a:gd name="connsiteY9" fmla="*/ 0 h 646331"/>
                      <a:gd name="connsiteX10" fmla="*/ 6780109 w 6780109"/>
                      <a:gd name="connsiteY10" fmla="*/ 0 h 646331"/>
                      <a:gd name="connsiteX11" fmla="*/ 6780109 w 6780109"/>
                      <a:gd name="connsiteY11" fmla="*/ 646331 h 646331"/>
                      <a:gd name="connsiteX12" fmla="*/ 5966496 w 6780109"/>
                      <a:gd name="connsiteY12" fmla="*/ 646331 h 646331"/>
                      <a:gd name="connsiteX13" fmla="*/ 5152883 w 6780109"/>
                      <a:gd name="connsiteY13" fmla="*/ 646331 h 646331"/>
                      <a:gd name="connsiteX14" fmla="*/ 4610474 w 6780109"/>
                      <a:gd name="connsiteY14" fmla="*/ 646331 h 646331"/>
                      <a:gd name="connsiteX15" fmla="*/ 4000264 w 6780109"/>
                      <a:gd name="connsiteY15" fmla="*/ 646331 h 646331"/>
                      <a:gd name="connsiteX16" fmla="*/ 3525657 w 6780109"/>
                      <a:gd name="connsiteY16" fmla="*/ 646331 h 646331"/>
                      <a:gd name="connsiteX17" fmla="*/ 2983248 w 6780109"/>
                      <a:gd name="connsiteY17" fmla="*/ 646331 h 646331"/>
                      <a:gd name="connsiteX18" fmla="*/ 2440839 w 6780109"/>
                      <a:gd name="connsiteY18" fmla="*/ 646331 h 646331"/>
                      <a:gd name="connsiteX19" fmla="*/ 1966232 w 6780109"/>
                      <a:gd name="connsiteY19" fmla="*/ 646331 h 646331"/>
                      <a:gd name="connsiteX20" fmla="*/ 1356022 w 6780109"/>
                      <a:gd name="connsiteY20" fmla="*/ 646331 h 646331"/>
                      <a:gd name="connsiteX21" fmla="*/ 0 w 6780109"/>
                      <a:gd name="connsiteY21" fmla="*/ 646331 h 646331"/>
                      <a:gd name="connsiteX22" fmla="*/ 0 w 6780109"/>
                      <a:gd name="connsiteY22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80109" h="646331" fill="none" extrusionOk="0">
                        <a:moveTo>
                          <a:pt x="0" y="0"/>
                        </a:moveTo>
                        <a:cubicBezTo>
                          <a:pt x="279543" y="1508"/>
                          <a:pt x="467203" y="23301"/>
                          <a:pt x="678011" y="0"/>
                        </a:cubicBezTo>
                        <a:cubicBezTo>
                          <a:pt x="888819" y="-23301"/>
                          <a:pt x="1130388" y="29216"/>
                          <a:pt x="1288221" y="0"/>
                        </a:cubicBezTo>
                        <a:cubicBezTo>
                          <a:pt x="1446054" y="-29216"/>
                          <a:pt x="1693609" y="16649"/>
                          <a:pt x="1898431" y="0"/>
                        </a:cubicBezTo>
                        <a:cubicBezTo>
                          <a:pt x="2103253" y="-16649"/>
                          <a:pt x="2430958" y="20525"/>
                          <a:pt x="2576441" y="0"/>
                        </a:cubicBezTo>
                        <a:cubicBezTo>
                          <a:pt x="2721924" y="-20525"/>
                          <a:pt x="3009220" y="29173"/>
                          <a:pt x="3254452" y="0"/>
                        </a:cubicBezTo>
                        <a:cubicBezTo>
                          <a:pt x="3499684" y="-29173"/>
                          <a:pt x="3705888" y="-2921"/>
                          <a:pt x="4068065" y="0"/>
                        </a:cubicBezTo>
                        <a:cubicBezTo>
                          <a:pt x="4430242" y="2921"/>
                          <a:pt x="4488096" y="29692"/>
                          <a:pt x="4746076" y="0"/>
                        </a:cubicBezTo>
                        <a:cubicBezTo>
                          <a:pt x="5004056" y="-29692"/>
                          <a:pt x="5055622" y="4887"/>
                          <a:pt x="5288485" y="0"/>
                        </a:cubicBezTo>
                        <a:cubicBezTo>
                          <a:pt x="5521348" y="-4887"/>
                          <a:pt x="5788792" y="15146"/>
                          <a:pt x="6102098" y="0"/>
                        </a:cubicBezTo>
                        <a:cubicBezTo>
                          <a:pt x="6415404" y="-15146"/>
                          <a:pt x="6500677" y="31705"/>
                          <a:pt x="6780109" y="0"/>
                        </a:cubicBezTo>
                        <a:cubicBezTo>
                          <a:pt x="6777432" y="248705"/>
                          <a:pt x="6752893" y="356698"/>
                          <a:pt x="6780109" y="646331"/>
                        </a:cubicBezTo>
                        <a:cubicBezTo>
                          <a:pt x="6501720" y="662641"/>
                          <a:pt x="6250269" y="653976"/>
                          <a:pt x="5966496" y="646331"/>
                        </a:cubicBezTo>
                        <a:cubicBezTo>
                          <a:pt x="5682723" y="638686"/>
                          <a:pt x="5547864" y="681728"/>
                          <a:pt x="5152883" y="646331"/>
                        </a:cubicBezTo>
                        <a:cubicBezTo>
                          <a:pt x="4757902" y="610934"/>
                          <a:pt x="4811987" y="663965"/>
                          <a:pt x="4610474" y="646331"/>
                        </a:cubicBezTo>
                        <a:cubicBezTo>
                          <a:pt x="4408961" y="628697"/>
                          <a:pt x="4252843" y="643072"/>
                          <a:pt x="4000264" y="646331"/>
                        </a:cubicBezTo>
                        <a:cubicBezTo>
                          <a:pt x="3747685" y="649591"/>
                          <a:pt x="3706050" y="634859"/>
                          <a:pt x="3525657" y="646331"/>
                        </a:cubicBezTo>
                        <a:cubicBezTo>
                          <a:pt x="3345264" y="657803"/>
                          <a:pt x="3111934" y="668467"/>
                          <a:pt x="2983248" y="646331"/>
                        </a:cubicBezTo>
                        <a:cubicBezTo>
                          <a:pt x="2854562" y="624195"/>
                          <a:pt x="2612480" y="630644"/>
                          <a:pt x="2440839" y="646331"/>
                        </a:cubicBezTo>
                        <a:cubicBezTo>
                          <a:pt x="2269198" y="662018"/>
                          <a:pt x="2127415" y="661704"/>
                          <a:pt x="1966232" y="646331"/>
                        </a:cubicBezTo>
                        <a:cubicBezTo>
                          <a:pt x="1805049" y="630958"/>
                          <a:pt x="1646862" y="628446"/>
                          <a:pt x="1356022" y="646331"/>
                        </a:cubicBezTo>
                        <a:cubicBezTo>
                          <a:pt x="1065182" y="664217"/>
                          <a:pt x="627907" y="653434"/>
                          <a:pt x="0" y="646331"/>
                        </a:cubicBezTo>
                        <a:cubicBezTo>
                          <a:pt x="18447" y="408050"/>
                          <a:pt x="-15388" y="236817"/>
                          <a:pt x="0" y="0"/>
                        </a:cubicBezTo>
                        <a:close/>
                      </a:path>
                      <a:path w="6780109" h="646331" stroke="0" extrusionOk="0">
                        <a:moveTo>
                          <a:pt x="0" y="0"/>
                        </a:moveTo>
                        <a:cubicBezTo>
                          <a:pt x="180217" y="-32008"/>
                          <a:pt x="376807" y="33329"/>
                          <a:pt x="678011" y="0"/>
                        </a:cubicBezTo>
                        <a:cubicBezTo>
                          <a:pt x="979215" y="-33329"/>
                          <a:pt x="1250573" y="3369"/>
                          <a:pt x="1491624" y="0"/>
                        </a:cubicBezTo>
                        <a:cubicBezTo>
                          <a:pt x="1732675" y="-3369"/>
                          <a:pt x="1764844" y="6093"/>
                          <a:pt x="2034033" y="0"/>
                        </a:cubicBezTo>
                        <a:cubicBezTo>
                          <a:pt x="2303222" y="-6093"/>
                          <a:pt x="2367305" y="1322"/>
                          <a:pt x="2576441" y="0"/>
                        </a:cubicBezTo>
                        <a:cubicBezTo>
                          <a:pt x="2785577" y="-1322"/>
                          <a:pt x="3045842" y="25391"/>
                          <a:pt x="3186651" y="0"/>
                        </a:cubicBezTo>
                        <a:cubicBezTo>
                          <a:pt x="3327460" y="-25391"/>
                          <a:pt x="3570819" y="2548"/>
                          <a:pt x="3729060" y="0"/>
                        </a:cubicBezTo>
                        <a:cubicBezTo>
                          <a:pt x="3887301" y="-2548"/>
                          <a:pt x="4163096" y="23707"/>
                          <a:pt x="4407071" y="0"/>
                        </a:cubicBezTo>
                        <a:cubicBezTo>
                          <a:pt x="4651046" y="-23707"/>
                          <a:pt x="4833434" y="15733"/>
                          <a:pt x="5085082" y="0"/>
                        </a:cubicBezTo>
                        <a:cubicBezTo>
                          <a:pt x="5336730" y="-15733"/>
                          <a:pt x="5593842" y="5792"/>
                          <a:pt x="5763093" y="0"/>
                        </a:cubicBezTo>
                        <a:cubicBezTo>
                          <a:pt x="5932344" y="-5792"/>
                          <a:pt x="6501999" y="48882"/>
                          <a:pt x="6780109" y="0"/>
                        </a:cubicBezTo>
                        <a:cubicBezTo>
                          <a:pt x="6801505" y="293890"/>
                          <a:pt x="6808611" y="427598"/>
                          <a:pt x="6780109" y="646331"/>
                        </a:cubicBezTo>
                        <a:cubicBezTo>
                          <a:pt x="6548887" y="667564"/>
                          <a:pt x="6235325" y="672315"/>
                          <a:pt x="5966496" y="646331"/>
                        </a:cubicBezTo>
                        <a:cubicBezTo>
                          <a:pt x="5697667" y="620347"/>
                          <a:pt x="5567378" y="619915"/>
                          <a:pt x="5356286" y="646331"/>
                        </a:cubicBezTo>
                        <a:cubicBezTo>
                          <a:pt x="5145194" y="672748"/>
                          <a:pt x="4947981" y="635364"/>
                          <a:pt x="4746076" y="646331"/>
                        </a:cubicBezTo>
                        <a:cubicBezTo>
                          <a:pt x="4544171" y="657299"/>
                          <a:pt x="4277746" y="633087"/>
                          <a:pt x="3932463" y="646331"/>
                        </a:cubicBezTo>
                        <a:cubicBezTo>
                          <a:pt x="3587180" y="659575"/>
                          <a:pt x="3550546" y="640185"/>
                          <a:pt x="3390055" y="646331"/>
                        </a:cubicBezTo>
                        <a:cubicBezTo>
                          <a:pt x="3229564" y="652477"/>
                          <a:pt x="3046345" y="665380"/>
                          <a:pt x="2779845" y="646331"/>
                        </a:cubicBezTo>
                        <a:cubicBezTo>
                          <a:pt x="2513345" y="627283"/>
                          <a:pt x="2225289" y="671617"/>
                          <a:pt x="2034033" y="646331"/>
                        </a:cubicBezTo>
                        <a:cubicBezTo>
                          <a:pt x="1842777" y="621045"/>
                          <a:pt x="1704876" y="652007"/>
                          <a:pt x="1491624" y="646331"/>
                        </a:cubicBezTo>
                        <a:cubicBezTo>
                          <a:pt x="1278372" y="640655"/>
                          <a:pt x="1201787" y="633096"/>
                          <a:pt x="1017016" y="646331"/>
                        </a:cubicBezTo>
                        <a:cubicBezTo>
                          <a:pt x="832245" y="659566"/>
                          <a:pt x="478381" y="630916"/>
                          <a:pt x="0" y="646331"/>
                        </a:cubicBezTo>
                        <a:cubicBezTo>
                          <a:pt x="-29184" y="436747"/>
                          <a:pt x="-9863" y="1535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Q6: How do we exploit the granularity of digital outcome measures to learn more about the treatment?</a:t>
            </a:r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BAD03-31BC-901E-C059-A74984D50167}"/>
              </a:ext>
            </a:extLst>
          </p:cNvPr>
          <p:cNvSpPr txBox="1"/>
          <p:nvPr/>
        </p:nvSpPr>
        <p:spPr>
          <a:xfrm>
            <a:off x="2835406" y="3165183"/>
            <a:ext cx="687081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216799915">
                  <a:custGeom>
                    <a:avLst/>
                    <a:gdLst>
                      <a:gd name="connsiteX0" fmla="*/ 0 w 6758646"/>
                      <a:gd name="connsiteY0" fmla="*/ 0 h 369332"/>
                      <a:gd name="connsiteX1" fmla="*/ 473105 w 6758646"/>
                      <a:gd name="connsiteY1" fmla="*/ 0 h 369332"/>
                      <a:gd name="connsiteX2" fmla="*/ 946210 w 6758646"/>
                      <a:gd name="connsiteY2" fmla="*/ 0 h 369332"/>
                      <a:gd name="connsiteX3" fmla="*/ 1486902 w 6758646"/>
                      <a:gd name="connsiteY3" fmla="*/ 0 h 369332"/>
                      <a:gd name="connsiteX4" fmla="*/ 2095180 w 6758646"/>
                      <a:gd name="connsiteY4" fmla="*/ 0 h 369332"/>
                      <a:gd name="connsiteX5" fmla="*/ 2635872 w 6758646"/>
                      <a:gd name="connsiteY5" fmla="*/ 0 h 369332"/>
                      <a:gd name="connsiteX6" fmla="*/ 3176564 w 6758646"/>
                      <a:gd name="connsiteY6" fmla="*/ 0 h 369332"/>
                      <a:gd name="connsiteX7" fmla="*/ 3920015 w 6758646"/>
                      <a:gd name="connsiteY7" fmla="*/ 0 h 369332"/>
                      <a:gd name="connsiteX8" fmla="*/ 4731052 w 6758646"/>
                      <a:gd name="connsiteY8" fmla="*/ 0 h 369332"/>
                      <a:gd name="connsiteX9" fmla="*/ 5204157 w 6758646"/>
                      <a:gd name="connsiteY9" fmla="*/ 0 h 369332"/>
                      <a:gd name="connsiteX10" fmla="*/ 5812436 w 6758646"/>
                      <a:gd name="connsiteY10" fmla="*/ 0 h 369332"/>
                      <a:gd name="connsiteX11" fmla="*/ 6758646 w 6758646"/>
                      <a:gd name="connsiteY11" fmla="*/ 0 h 369332"/>
                      <a:gd name="connsiteX12" fmla="*/ 6758646 w 6758646"/>
                      <a:gd name="connsiteY12" fmla="*/ 369332 h 369332"/>
                      <a:gd name="connsiteX13" fmla="*/ 6285541 w 6758646"/>
                      <a:gd name="connsiteY13" fmla="*/ 369332 h 369332"/>
                      <a:gd name="connsiteX14" fmla="*/ 5542090 w 6758646"/>
                      <a:gd name="connsiteY14" fmla="*/ 369332 h 369332"/>
                      <a:gd name="connsiteX15" fmla="*/ 4798639 w 6758646"/>
                      <a:gd name="connsiteY15" fmla="*/ 369332 h 369332"/>
                      <a:gd name="connsiteX16" fmla="*/ 4190361 w 6758646"/>
                      <a:gd name="connsiteY16" fmla="*/ 369332 h 369332"/>
                      <a:gd name="connsiteX17" fmla="*/ 3446909 w 6758646"/>
                      <a:gd name="connsiteY17" fmla="*/ 369332 h 369332"/>
                      <a:gd name="connsiteX18" fmla="*/ 2771045 w 6758646"/>
                      <a:gd name="connsiteY18" fmla="*/ 369332 h 369332"/>
                      <a:gd name="connsiteX19" fmla="*/ 1960007 w 6758646"/>
                      <a:gd name="connsiteY19" fmla="*/ 369332 h 369332"/>
                      <a:gd name="connsiteX20" fmla="*/ 1419316 w 6758646"/>
                      <a:gd name="connsiteY20" fmla="*/ 369332 h 369332"/>
                      <a:gd name="connsiteX21" fmla="*/ 743451 w 6758646"/>
                      <a:gd name="connsiteY21" fmla="*/ 369332 h 369332"/>
                      <a:gd name="connsiteX22" fmla="*/ 0 w 6758646"/>
                      <a:gd name="connsiteY22" fmla="*/ 369332 h 369332"/>
                      <a:gd name="connsiteX23" fmla="*/ 0 w 6758646"/>
                      <a:gd name="connsiteY23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758646" h="369332" fill="none" extrusionOk="0">
                        <a:moveTo>
                          <a:pt x="0" y="0"/>
                        </a:moveTo>
                        <a:cubicBezTo>
                          <a:pt x="186272" y="1844"/>
                          <a:pt x="344524" y="10890"/>
                          <a:pt x="473105" y="0"/>
                        </a:cubicBezTo>
                        <a:cubicBezTo>
                          <a:pt x="601687" y="-10890"/>
                          <a:pt x="849529" y="14623"/>
                          <a:pt x="946210" y="0"/>
                        </a:cubicBezTo>
                        <a:cubicBezTo>
                          <a:pt x="1042892" y="-14623"/>
                          <a:pt x="1227356" y="-9022"/>
                          <a:pt x="1486902" y="0"/>
                        </a:cubicBezTo>
                        <a:cubicBezTo>
                          <a:pt x="1746448" y="9022"/>
                          <a:pt x="1853826" y="-7449"/>
                          <a:pt x="2095180" y="0"/>
                        </a:cubicBezTo>
                        <a:cubicBezTo>
                          <a:pt x="2336534" y="7449"/>
                          <a:pt x="2511197" y="-23827"/>
                          <a:pt x="2635872" y="0"/>
                        </a:cubicBezTo>
                        <a:cubicBezTo>
                          <a:pt x="2760547" y="23827"/>
                          <a:pt x="2916000" y="-21475"/>
                          <a:pt x="3176564" y="0"/>
                        </a:cubicBezTo>
                        <a:cubicBezTo>
                          <a:pt x="3437128" y="21475"/>
                          <a:pt x="3750129" y="13325"/>
                          <a:pt x="3920015" y="0"/>
                        </a:cubicBezTo>
                        <a:cubicBezTo>
                          <a:pt x="4089901" y="-13325"/>
                          <a:pt x="4486510" y="25782"/>
                          <a:pt x="4731052" y="0"/>
                        </a:cubicBezTo>
                        <a:cubicBezTo>
                          <a:pt x="4975594" y="-25782"/>
                          <a:pt x="5053717" y="4846"/>
                          <a:pt x="5204157" y="0"/>
                        </a:cubicBezTo>
                        <a:cubicBezTo>
                          <a:pt x="5354598" y="-4846"/>
                          <a:pt x="5659085" y="-7834"/>
                          <a:pt x="5812436" y="0"/>
                        </a:cubicBezTo>
                        <a:cubicBezTo>
                          <a:pt x="5965787" y="7834"/>
                          <a:pt x="6329070" y="37484"/>
                          <a:pt x="6758646" y="0"/>
                        </a:cubicBezTo>
                        <a:cubicBezTo>
                          <a:pt x="6771947" y="175257"/>
                          <a:pt x="6775977" y="220012"/>
                          <a:pt x="6758646" y="369332"/>
                        </a:cubicBezTo>
                        <a:cubicBezTo>
                          <a:pt x="6554266" y="376054"/>
                          <a:pt x="6444349" y="379913"/>
                          <a:pt x="6285541" y="369332"/>
                        </a:cubicBezTo>
                        <a:cubicBezTo>
                          <a:pt x="6126734" y="358751"/>
                          <a:pt x="5862457" y="353164"/>
                          <a:pt x="5542090" y="369332"/>
                        </a:cubicBezTo>
                        <a:cubicBezTo>
                          <a:pt x="5221723" y="385500"/>
                          <a:pt x="4948513" y="333518"/>
                          <a:pt x="4798639" y="369332"/>
                        </a:cubicBezTo>
                        <a:cubicBezTo>
                          <a:pt x="4648765" y="405146"/>
                          <a:pt x="4359031" y="352567"/>
                          <a:pt x="4190361" y="369332"/>
                        </a:cubicBezTo>
                        <a:cubicBezTo>
                          <a:pt x="4021691" y="386097"/>
                          <a:pt x="3724351" y="396715"/>
                          <a:pt x="3446909" y="369332"/>
                        </a:cubicBezTo>
                        <a:cubicBezTo>
                          <a:pt x="3169467" y="341949"/>
                          <a:pt x="3001262" y="356682"/>
                          <a:pt x="2771045" y="369332"/>
                        </a:cubicBezTo>
                        <a:cubicBezTo>
                          <a:pt x="2540828" y="381982"/>
                          <a:pt x="2231807" y="400189"/>
                          <a:pt x="1960007" y="369332"/>
                        </a:cubicBezTo>
                        <a:cubicBezTo>
                          <a:pt x="1688207" y="338475"/>
                          <a:pt x="1598342" y="352272"/>
                          <a:pt x="1419316" y="369332"/>
                        </a:cubicBezTo>
                        <a:cubicBezTo>
                          <a:pt x="1240290" y="386392"/>
                          <a:pt x="1000618" y="346309"/>
                          <a:pt x="743451" y="369332"/>
                        </a:cubicBezTo>
                        <a:cubicBezTo>
                          <a:pt x="486285" y="392355"/>
                          <a:pt x="329217" y="393358"/>
                          <a:pt x="0" y="369332"/>
                        </a:cubicBezTo>
                        <a:cubicBezTo>
                          <a:pt x="-4995" y="279450"/>
                          <a:pt x="-12175" y="133608"/>
                          <a:pt x="0" y="0"/>
                        </a:cubicBezTo>
                        <a:close/>
                      </a:path>
                      <a:path w="6758646" h="369332" stroke="0" extrusionOk="0">
                        <a:moveTo>
                          <a:pt x="0" y="0"/>
                        </a:moveTo>
                        <a:cubicBezTo>
                          <a:pt x="198694" y="23185"/>
                          <a:pt x="298827" y="-14343"/>
                          <a:pt x="473105" y="0"/>
                        </a:cubicBezTo>
                        <a:cubicBezTo>
                          <a:pt x="647383" y="14343"/>
                          <a:pt x="965930" y="9699"/>
                          <a:pt x="1148970" y="0"/>
                        </a:cubicBezTo>
                        <a:cubicBezTo>
                          <a:pt x="1332010" y="-9699"/>
                          <a:pt x="1474976" y="12103"/>
                          <a:pt x="1689662" y="0"/>
                        </a:cubicBezTo>
                        <a:cubicBezTo>
                          <a:pt x="1904348" y="-12103"/>
                          <a:pt x="2028806" y="-24695"/>
                          <a:pt x="2297940" y="0"/>
                        </a:cubicBezTo>
                        <a:cubicBezTo>
                          <a:pt x="2567074" y="24695"/>
                          <a:pt x="2770233" y="-27951"/>
                          <a:pt x="3108977" y="0"/>
                        </a:cubicBezTo>
                        <a:cubicBezTo>
                          <a:pt x="3447721" y="27951"/>
                          <a:pt x="3457143" y="12706"/>
                          <a:pt x="3582082" y="0"/>
                        </a:cubicBezTo>
                        <a:cubicBezTo>
                          <a:pt x="3707022" y="-12706"/>
                          <a:pt x="4056205" y="18326"/>
                          <a:pt x="4257947" y="0"/>
                        </a:cubicBezTo>
                        <a:cubicBezTo>
                          <a:pt x="4459689" y="-18326"/>
                          <a:pt x="4556824" y="22954"/>
                          <a:pt x="4731052" y="0"/>
                        </a:cubicBezTo>
                        <a:cubicBezTo>
                          <a:pt x="4905280" y="-22954"/>
                          <a:pt x="5264691" y="-35102"/>
                          <a:pt x="5542090" y="0"/>
                        </a:cubicBezTo>
                        <a:cubicBezTo>
                          <a:pt x="5819489" y="35102"/>
                          <a:pt x="6315958" y="-52812"/>
                          <a:pt x="6758646" y="0"/>
                        </a:cubicBezTo>
                        <a:cubicBezTo>
                          <a:pt x="6743121" y="74757"/>
                          <a:pt x="6763586" y="272233"/>
                          <a:pt x="6758646" y="369332"/>
                        </a:cubicBezTo>
                        <a:cubicBezTo>
                          <a:pt x="6496776" y="362858"/>
                          <a:pt x="6391816" y="391904"/>
                          <a:pt x="6217954" y="369332"/>
                        </a:cubicBezTo>
                        <a:cubicBezTo>
                          <a:pt x="6044092" y="346760"/>
                          <a:pt x="5581606" y="342539"/>
                          <a:pt x="5406917" y="369332"/>
                        </a:cubicBezTo>
                        <a:cubicBezTo>
                          <a:pt x="5232228" y="396125"/>
                          <a:pt x="4939729" y="345758"/>
                          <a:pt x="4663466" y="369332"/>
                        </a:cubicBezTo>
                        <a:cubicBezTo>
                          <a:pt x="4387203" y="392906"/>
                          <a:pt x="4246323" y="383311"/>
                          <a:pt x="4055188" y="369332"/>
                        </a:cubicBezTo>
                        <a:cubicBezTo>
                          <a:pt x="3864053" y="355353"/>
                          <a:pt x="3569642" y="339217"/>
                          <a:pt x="3379323" y="369332"/>
                        </a:cubicBezTo>
                        <a:cubicBezTo>
                          <a:pt x="3189004" y="399447"/>
                          <a:pt x="2846062" y="354969"/>
                          <a:pt x="2568285" y="369332"/>
                        </a:cubicBezTo>
                        <a:cubicBezTo>
                          <a:pt x="2290508" y="383695"/>
                          <a:pt x="1932783" y="354074"/>
                          <a:pt x="1757248" y="369332"/>
                        </a:cubicBezTo>
                        <a:cubicBezTo>
                          <a:pt x="1581713" y="384590"/>
                          <a:pt x="1422214" y="355790"/>
                          <a:pt x="1284143" y="369332"/>
                        </a:cubicBezTo>
                        <a:cubicBezTo>
                          <a:pt x="1146073" y="382874"/>
                          <a:pt x="420194" y="388656"/>
                          <a:pt x="0" y="369332"/>
                        </a:cubicBezTo>
                        <a:cubicBezTo>
                          <a:pt x="15215" y="222005"/>
                          <a:pt x="-14008" y="9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Q4: What are appropriate </a:t>
            </a:r>
            <a:r>
              <a:rPr lang="en-US" sz="2000" dirty="0" err="1"/>
              <a:t>estimands</a:t>
            </a:r>
            <a:r>
              <a:rPr lang="en-US" sz="2000" dirty="0"/>
              <a:t> for digital outcome</a:t>
            </a:r>
          </a:p>
          <a:p>
            <a:r>
              <a:rPr lang="en-US" sz="2000" dirty="0"/>
              <a:t> measures? </a:t>
            </a:r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6CA6E-FF0A-C830-9250-38013EE0FDB8}"/>
              </a:ext>
            </a:extLst>
          </p:cNvPr>
          <p:cNvSpPr txBox="1"/>
          <p:nvPr/>
        </p:nvSpPr>
        <p:spPr>
          <a:xfrm>
            <a:off x="2857091" y="4039362"/>
            <a:ext cx="68900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858333475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542274 w 6778422"/>
                      <a:gd name="connsiteY1" fmla="*/ 0 h 369332"/>
                      <a:gd name="connsiteX2" fmla="*/ 1220116 w 6778422"/>
                      <a:gd name="connsiteY2" fmla="*/ 0 h 369332"/>
                      <a:gd name="connsiteX3" fmla="*/ 1762390 w 6778422"/>
                      <a:gd name="connsiteY3" fmla="*/ 0 h 369332"/>
                      <a:gd name="connsiteX4" fmla="*/ 2575800 w 6778422"/>
                      <a:gd name="connsiteY4" fmla="*/ 0 h 369332"/>
                      <a:gd name="connsiteX5" fmla="*/ 3185858 w 6778422"/>
                      <a:gd name="connsiteY5" fmla="*/ 0 h 369332"/>
                      <a:gd name="connsiteX6" fmla="*/ 3660348 w 6778422"/>
                      <a:gd name="connsiteY6" fmla="*/ 0 h 369332"/>
                      <a:gd name="connsiteX7" fmla="*/ 4405974 w 6778422"/>
                      <a:gd name="connsiteY7" fmla="*/ 0 h 369332"/>
                      <a:gd name="connsiteX8" fmla="*/ 5219385 w 6778422"/>
                      <a:gd name="connsiteY8" fmla="*/ 0 h 369332"/>
                      <a:gd name="connsiteX9" fmla="*/ 5693874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303932 w 6778422"/>
                      <a:gd name="connsiteY12" fmla="*/ 369332 h 369332"/>
                      <a:gd name="connsiteX13" fmla="*/ 5693874 w 6778422"/>
                      <a:gd name="connsiteY13" fmla="*/ 369332 h 369332"/>
                      <a:gd name="connsiteX14" fmla="*/ 5219385 w 6778422"/>
                      <a:gd name="connsiteY14" fmla="*/ 369332 h 369332"/>
                      <a:gd name="connsiteX15" fmla="*/ 4609327 w 6778422"/>
                      <a:gd name="connsiteY15" fmla="*/ 369332 h 369332"/>
                      <a:gd name="connsiteX16" fmla="*/ 4134837 w 6778422"/>
                      <a:gd name="connsiteY16" fmla="*/ 369332 h 369332"/>
                      <a:gd name="connsiteX17" fmla="*/ 3456995 w 6778422"/>
                      <a:gd name="connsiteY17" fmla="*/ 369332 h 369332"/>
                      <a:gd name="connsiteX18" fmla="*/ 2643585 w 6778422"/>
                      <a:gd name="connsiteY18" fmla="*/ 369332 h 369332"/>
                      <a:gd name="connsiteX19" fmla="*/ 1830174 w 6778422"/>
                      <a:gd name="connsiteY19" fmla="*/ 369332 h 369332"/>
                      <a:gd name="connsiteX20" fmla="*/ 1152332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207544" y="-12564"/>
                          <a:pt x="346944" y="-7586"/>
                          <a:pt x="542274" y="0"/>
                        </a:cubicBezTo>
                        <a:cubicBezTo>
                          <a:pt x="737604" y="7586"/>
                          <a:pt x="984136" y="-20284"/>
                          <a:pt x="1220116" y="0"/>
                        </a:cubicBezTo>
                        <a:cubicBezTo>
                          <a:pt x="1456096" y="20284"/>
                          <a:pt x="1633285" y="-1596"/>
                          <a:pt x="1762390" y="0"/>
                        </a:cubicBezTo>
                        <a:cubicBezTo>
                          <a:pt x="1891495" y="1596"/>
                          <a:pt x="2228054" y="17456"/>
                          <a:pt x="2575800" y="0"/>
                        </a:cubicBezTo>
                        <a:cubicBezTo>
                          <a:pt x="2923546" y="-17456"/>
                          <a:pt x="3024694" y="-2979"/>
                          <a:pt x="3185858" y="0"/>
                        </a:cubicBezTo>
                        <a:cubicBezTo>
                          <a:pt x="3347022" y="2979"/>
                          <a:pt x="3500710" y="13129"/>
                          <a:pt x="3660348" y="0"/>
                        </a:cubicBezTo>
                        <a:cubicBezTo>
                          <a:pt x="3819986" y="-13129"/>
                          <a:pt x="4184109" y="-20257"/>
                          <a:pt x="4405974" y="0"/>
                        </a:cubicBezTo>
                        <a:cubicBezTo>
                          <a:pt x="4627839" y="20257"/>
                          <a:pt x="5049394" y="35814"/>
                          <a:pt x="5219385" y="0"/>
                        </a:cubicBezTo>
                        <a:cubicBezTo>
                          <a:pt x="5389376" y="-35814"/>
                          <a:pt x="5530335" y="-14552"/>
                          <a:pt x="5693874" y="0"/>
                        </a:cubicBezTo>
                        <a:cubicBezTo>
                          <a:pt x="5857413" y="14552"/>
                          <a:pt x="6422684" y="-27888"/>
                          <a:pt x="6778422" y="0"/>
                        </a:cubicBezTo>
                        <a:cubicBezTo>
                          <a:pt x="6766491" y="172235"/>
                          <a:pt x="6768231" y="217300"/>
                          <a:pt x="6778422" y="369332"/>
                        </a:cubicBezTo>
                        <a:cubicBezTo>
                          <a:pt x="6668076" y="348702"/>
                          <a:pt x="6464621" y="358983"/>
                          <a:pt x="6303932" y="369332"/>
                        </a:cubicBezTo>
                        <a:cubicBezTo>
                          <a:pt x="6143243" y="379682"/>
                          <a:pt x="5944747" y="361995"/>
                          <a:pt x="5693874" y="369332"/>
                        </a:cubicBezTo>
                        <a:cubicBezTo>
                          <a:pt x="5443001" y="376669"/>
                          <a:pt x="5367368" y="378882"/>
                          <a:pt x="5219385" y="369332"/>
                        </a:cubicBezTo>
                        <a:cubicBezTo>
                          <a:pt x="5071402" y="359782"/>
                          <a:pt x="4777981" y="385332"/>
                          <a:pt x="4609327" y="369332"/>
                        </a:cubicBezTo>
                        <a:cubicBezTo>
                          <a:pt x="4440673" y="353332"/>
                          <a:pt x="4327599" y="392608"/>
                          <a:pt x="4134837" y="369332"/>
                        </a:cubicBezTo>
                        <a:cubicBezTo>
                          <a:pt x="3942075" y="346057"/>
                          <a:pt x="3664050" y="344179"/>
                          <a:pt x="3456995" y="369332"/>
                        </a:cubicBezTo>
                        <a:cubicBezTo>
                          <a:pt x="3249940" y="394485"/>
                          <a:pt x="2831778" y="387207"/>
                          <a:pt x="2643585" y="369332"/>
                        </a:cubicBezTo>
                        <a:cubicBezTo>
                          <a:pt x="2455392" y="351458"/>
                          <a:pt x="2107612" y="370324"/>
                          <a:pt x="1830174" y="369332"/>
                        </a:cubicBezTo>
                        <a:cubicBezTo>
                          <a:pt x="1552736" y="368340"/>
                          <a:pt x="1370034" y="366513"/>
                          <a:pt x="1152332" y="369332"/>
                        </a:cubicBezTo>
                        <a:cubicBezTo>
                          <a:pt x="934630" y="372151"/>
                          <a:pt x="339494" y="343494"/>
                          <a:pt x="0" y="369332"/>
                        </a:cubicBezTo>
                        <a:cubicBezTo>
                          <a:pt x="13181" y="239419"/>
                          <a:pt x="11321" y="94522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181616" y="-34908"/>
                          <a:pt x="624244" y="2938"/>
                          <a:pt x="813411" y="0"/>
                        </a:cubicBezTo>
                        <a:cubicBezTo>
                          <a:pt x="1002578" y="-2938"/>
                          <a:pt x="1249800" y="-39537"/>
                          <a:pt x="1626821" y="0"/>
                        </a:cubicBezTo>
                        <a:cubicBezTo>
                          <a:pt x="2003842" y="39537"/>
                          <a:pt x="1978201" y="22681"/>
                          <a:pt x="2101311" y="0"/>
                        </a:cubicBezTo>
                        <a:cubicBezTo>
                          <a:pt x="2224421" y="-22681"/>
                          <a:pt x="2495272" y="-12839"/>
                          <a:pt x="2711369" y="0"/>
                        </a:cubicBezTo>
                        <a:cubicBezTo>
                          <a:pt x="2927466" y="12839"/>
                          <a:pt x="3084671" y="20694"/>
                          <a:pt x="3253643" y="0"/>
                        </a:cubicBezTo>
                        <a:cubicBezTo>
                          <a:pt x="3422615" y="-20694"/>
                          <a:pt x="3668188" y="10799"/>
                          <a:pt x="3999269" y="0"/>
                        </a:cubicBezTo>
                        <a:cubicBezTo>
                          <a:pt x="4330350" y="-10799"/>
                          <a:pt x="4457026" y="-4287"/>
                          <a:pt x="4609327" y="0"/>
                        </a:cubicBezTo>
                        <a:cubicBezTo>
                          <a:pt x="4761628" y="4287"/>
                          <a:pt x="5057889" y="-7400"/>
                          <a:pt x="5354953" y="0"/>
                        </a:cubicBezTo>
                        <a:cubicBezTo>
                          <a:pt x="5652017" y="7400"/>
                          <a:pt x="5659983" y="28196"/>
                          <a:pt x="5965011" y="0"/>
                        </a:cubicBezTo>
                        <a:cubicBezTo>
                          <a:pt x="6270039" y="-28196"/>
                          <a:pt x="6587624" y="7895"/>
                          <a:pt x="6778422" y="0"/>
                        </a:cubicBezTo>
                        <a:cubicBezTo>
                          <a:pt x="6784509" y="130083"/>
                          <a:pt x="6788220" y="269423"/>
                          <a:pt x="6778422" y="369332"/>
                        </a:cubicBezTo>
                        <a:cubicBezTo>
                          <a:pt x="6470341" y="335879"/>
                          <a:pt x="6359722" y="363316"/>
                          <a:pt x="6100580" y="369332"/>
                        </a:cubicBezTo>
                        <a:cubicBezTo>
                          <a:pt x="5841438" y="375348"/>
                          <a:pt x="5674106" y="400601"/>
                          <a:pt x="5354953" y="369332"/>
                        </a:cubicBezTo>
                        <a:cubicBezTo>
                          <a:pt x="5035800" y="338063"/>
                          <a:pt x="4975721" y="358388"/>
                          <a:pt x="4744895" y="369332"/>
                        </a:cubicBezTo>
                        <a:cubicBezTo>
                          <a:pt x="4514069" y="380276"/>
                          <a:pt x="4329938" y="397132"/>
                          <a:pt x="3999269" y="369332"/>
                        </a:cubicBezTo>
                        <a:cubicBezTo>
                          <a:pt x="3668600" y="341532"/>
                          <a:pt x="3577539" y="342662"/>
                          <a:pt x="3321427" y="369332"/>
                        </a:cubicBezTo>
                        <a:cubicBezTo>
                          <a:pt x="3065315" y="396002"/>
                          <a:pt x="2872702" y="386563"/>
                          <a:pt x="2711369" y="369332"/>
                        </a:cubicBezTo>
                        <a:cubicBezTo>
                          <a:pt x="2550036" y="352101"/>
                          <a:pt x="2389835" y="366570"/>
                          <a:pt x="2101311" y="369332"/>
                        </a:cubicBezTo>
                        <a:cubicBezTo>
                          <a:pt x="1812787" y="372094"/>
                          <a:pt x="1730883" y="350222"/>
                          <a:pt x="1423469" y="369332"/>
                        </a:cubicBezTo>
                        <a:cubicBezTo>
                          <a:pt x="1116055" y="388442"/>
                          <a:pt x="951652" y="399238"/>
                          <a:pt x="813411" y="369332"/>
                        </a:cubicBezTo>
                        <a:cubicBezTo>
                          <a:pt x="675170" y="339426"/>
                          <a:pt x="255181" y="341261"/>
                          <a:pt x="0" y="369332"/>
                        </a:cubicBezTo>
                        <a:cubicBezTo>
                          <a:pt x="-2089" y="233619"/>
                          <a:pt x="1620" y="1744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Q5: How do seasonal/behavioral variations affect</a:t>
            </a:r>
          </a:p>
          <a:p>
            <a:r>
              <a:rPr lang="en-US" sz="2000" dirty="0"/>
              <a:t> design/analysis? </a:t>
            </a:r>
            <a:endParaRPr lang="en-GB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42A99-54D9-78AA-51FF-A9F206B40862}"/>
              </a:ext>
            </a:extLst>
          </p:cNvPr>
          <p:cNvSpPr txBox="1"/>
          <p:nvPr/>
        </p:nvSpPr>
        <p:spPr>
          <a:xfrm>
            <a:off x="2857087" y="6296230"/>
            <a:ext cx="687080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858333475">
                  <a:custGeom>
                    <a:avLst/>
                    <a:gdLst>
                      <a:gd name="connsiteX0" fmla="*/ 0 w 6760818"/>
                      <a:gd name="connsiteY0" fmla="*/ 0 h 369332"/>
                      <a:gd name="connsiteX1" fmla="*/ 540865 w 6760818"/>
                      <a:gd name="connsiteY1" fmla="*/ 0 h 369332"/>
                      <a:gd name="connsiteX2" fmla="*/ 1216947 w 6760818"/>
                      <a:gd name="connsiteY2" fmla="*/ 0 h 369332"/>
                      <a:gd name="connsiteX3" fmla="*/ 1757813 w 6760818"/>
                      <a:gd name="connsiteY3" fmla="*/ 0 h 369332"/>
                      <a:gd name="connsiteX4" fmla="*/ 2569111 w 6760818"/>
                      <a:gd name="connsiteY4" fmla="*/ 0 h 369332"/>
                      <a:gd name="connsiteX5" fmla="*/ 3177584 w 6760818"/>
                      <a:gd name="connsiteY5" fmla="*/ 0 h 369332"/>
                      <a:gd name="connsiteX6" fmla="*/ 3650842 w 6760818"/>
                      <a:gd name="connsiteY6" fmla="*/ 0 h 369332"/>
                      <a:gd name="connsiteX7" fmla="*/ 4394532 w 6760818"/>
                      <a:gd name="connsiteY7" fmla="*/ 0 h 369332"/>
                      <a:gd name="connsiteX8" fmla="*/ 5205830 w 6760818"/>
                      <a:gd name="connsiteY8" fmla="*/ 0 h 369332"/>
                      <a:gd name="connsiteX9" fmla="*/ 5679087 w 6760818"/>
                      <a:gd name="connsiteY9" fmla="*/ 0 h 369332"/>
                      <a:gd name="connsiteX10" fmla="*/ 6760818 w 6760818"/>
                      <a:gd name="connsiteY10" fmla="*/ 0 h 369332"/>
                      <a:gd name="connsiteX11" fmla="*/ 6760818 w 6760818"/>
                      <a:gd name="connsiteY11" fmla="*/ 369332 h 369332"/>
                      <a:gd name="connsiteX12" fmla="*/ 6287561 w 6760818"/>
                      <a:gd name="connsiteY12" fmla="*/ 369332 h 369332"/>
                      <a:gd name="connsiteX13" fmla="*/ 5679087 w 6760818"/>
                      <a:gd name="connsiteY13" fmla="*/ 369332 h 369332"/>
                      <a:gd name="connsiteX14" fmla="*/ 5205830 w 6760818"/>
                      <a:gd name="connsiteY14" fmla="*/ 369332 h 369332"/>
                      <a:gd name="connsiteX15" fmla="*/ 4597356 w 6760818"/>
                      <a:gd name="connsiteY15" fmla="*/ 369332 h 369332"/>
                      <a:gd name="connsiteX16" fmla="*/ 4124099 w 6760818"/>
                      <a:gd name="connsiteY16" fmla="*/ 369332 h 369332"/>
                      <a:gd name="connsiteX17" fmla="*/ 3448017 w 6760818"/>
                      <a:gd name="connsiteY17" fmla="*/ 369332 h 369332"/>
                      <a:gd name="connsiteX18" fmla="*/ 2636719 w 6760818"/>
                      <a:gd name="connsiteY18" fmla="*/ 369332 h 369332"/>
                      <a:gd name="connsiteX19" fmla="*/ 1825421 w 6760818"/>
                      <a:gd name="connsiteY19" fmla="*/ 369332 h 369332"/>
                      <a:gd name="connsiteX20" fmla="*/ 1149339 w 6760818"/>
                      <a:gd name="connsiteY20" fmla="*/ 369332 h 369332"/>
                      <a:gd name="connsiteX21" fmla="*/ 0 w 6760818"/>
                      <a:gd name="connsiteY21" fmla="*/ 369332 h 369332"/>
                      <a:gd name="connsiteX22" fmla="*/ 0 w 6760818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60818" h="369332" fill="none" extrusionOk="0">
                        <a:moveTo>
                          <a:pt x="0" y="0"/>
                        </a:moveTo>
                        <a:cubicBezTo>
                          <a:pt x="265030" y="-6314"/>
                          <a:pt x="309264" y="-13515"/>
                          <a:pt x="540865" y="0"/>
                        </a:cubicBezTo>
                        <a:cubicBezTo>
                          <a:pt x="772466" y="13515"/>
                          <a:pt x="969005" y="29475"/>
                          <a:pt x="1216947" y="0"/>
                        </a:cubicBezTo>
                        <a:cubicBezTo>
                          <a:pt x="1464889" y="-29475"/>
                          <a:pt x="1646854" y="-21429"/>
                          <a:pt x="1757813" y="0"/>
                        </a:cubicBezTo>
                        <a:cubicBezTo>
                          <a:pt x="1868772" y="21429"/>
                          <a:pt x="2338827" y="-20212"/>
                          <a:pt x="2569111" y="0"/>
                        </a:cubicBezTo>
                        <a:cubicBezTo>
                          <a:pt x="2799395" y="20212"/>
                          <a:pt x="2884346" y="-29992"/>
                          <a:pt x="3177584" y="0"/>
                        </a:cubicBezTo>
                        <a:cubicBezTo>
                          <a:pt x="3470822" y="29992"/>
                          <a:pt x="3448425" y="-11859"/>
                          <a:pt x="3650842" y="0"/>
                        </a:cubicBezTo>
                        <a:cubicBezTo>
                          <a:pt x="3853259" y="11859"/>
                          <a:pt x="4175665" y="-35628"/>
                          <a:pt x="4394532" y="0"/>
                        </a:cubicBezTo>
                        <a:cubicBezTo>
                          <a:pt x="4613399" y="35628"/>
                          <a:pt x="4951800" y="22369"/>
                          <a:pt x="5205830" y="0"/>
                        </a:cubicBezTo>
                        <a:cubicBezTo>
                          <a:pt x="5459860" y="-22369"/>
                          <a:pt x="5548722" y="-13647"/>
                          <a:pt x="5679087" y="0"/>
                        </a:cubicBezTo>
                        <a:cubicBezTo>
                          <a:pt x="5809452" y="13647"/>
                          <a:pt x="6307579" y="22376"/>
                          <a:pt x="6760818" y="0"/>
                        </a:cubicBezTo>
                        <a:cubicBezTo>
                          <a:pt x="6748887" y="172235"/>
                          <a:pt x="6750627" y="217300"/>
                          <a:pt x="6760818" y="369332"/>
                        </a:cubicBezTo>
                        <a:cubicBezTo>
                          <a:pt x="6636764" y="366416"/>
                          <a:pt x="6447526" y="369993"/>
                          <a:pt x="6287561" y="369332"/>
                        </a:cubicBezTo>
                        <a:cubicBezTo>
                          <a:pt x="6127596" y="368671"/>
                          <a:pt x="5928693" y="363854"/>
                          <a:pt x="5679087" y="369332"/>
                        </a:cubicBezTo>
                        <a:cubicBezTo>
                          <a:pt x="5429481" y="374810"/>
                          <a:pt x="5348338" y="370919"/>
                          <a:pt x="5205830" y="369332"/>
                        </a:cubicBezTo>
                        <a:cubicBezTo>
                          <a:pt x="5063322" y="367745"/>
                          <a:pt x="4864263" y="376550"/>
                          <a:pt x="4597356" y="369332"/>
                        </a:cubicBezTo>
                        <a:cubicBezTo>
                          <a:pt x="4330449" y="362114"/>
                          <a:pt x="4280563" y="374505"/>
                          <a:pt x="4124099" y="369332"/>
                        </a:cubicBezTo>
                        <a:cubicBezTo>
                          <a:pt x="3967635" y="364159"/>
                          <a:pt x="3752694" y="372499"/>
                          <a:pt x="3448017" y="369332"/>
                        </a:cubicBezTo>
                        <a:cubicBezTo>
                          <a:pt x="3143340" y="366165"/>
                          <a:pt x="2933363" y="344386"/>
                          <a:pt x="2636719" y="369332"/>
                        </a:cubicBezTo>
                        <a:cubicBezTo>
                          <a:pt x="2340075" y="394278"/>
                          <a:pt x="2224208" y="381712"/>
                          <a:pt x="1825421" y="369332"/>
                        </a:cubicBezTo>
                        <a:cubicBezTo>
                          <a:pt x="1426634" y="356952"/>
                          <a:pt x="1467559" y="348356"/>
                          <a:pt x="1149339" y="369332"/>
                        </a:cubicBezTo>
                        <a:cubicBezTo>
                          <a:pt x="831119" y="390308"/>
                          <a:pt x="287779" y="318537"/>
                          <a:pt x="0" y="369332"/>
                        </a:cubicBezTo>
                        <a:cubicBezTo>
                          <a:pt x="13181" y="239419"/>
                          <a:pt x="11321" y="94522"/>
                          <a:pt x="0" y="0"/>
                        </a:cubicBezTo>
                        <a:close/>
                      </a:path>
                      <a:path w="6760818" h="369332" stroke="0" extrusionOk="0">
                        <a:moveTo>
                          <a:pt x="0" y="0"/>
                        </a:moveTo>
                        <a:cubicBezTo>
                          <a:pt x="320172" y="36331"/>
                          <a:pt x="412779" y="-24462"/>
                          <a:pt x="811298" y="0"/>
                        </a:cubicBezTo>
                        <a:cubicBezTo>
                          <a:pt x="1209817" y="24462"/>
                          <a:pt x="1347197" y="3549"/>
                          <a:pt x="1622596" y="0"/>
                        </a:cubicBezTo>
                        <a:cubicBezTo>
                          <a:pt x="1897995" y="-3549"/>
                          <a:pt x="1970286" y="-8055"/>
                          <a:pt x="2095854" y="0"/>
                        </a:cubicBezTo>
                        <a:cubicBezTo>
                          <a:pt x="2221422" y="8055"/>
                          <a:pt x="2430006" y="23387"/>
                          <a:pt x="2704327" y="0"/>
                        </a:cubicBezTo>
                        <a:cubicBezTo>
                          <a:pt x="2978648" y="-23387"/>
                          <a:pt x="2988076" y="4753"/>
                          <a:pt x="3245193" y="0"/>
                        </a:cubicBezTo>
                        <a:cubicBezTo>
                          <a:pt x="3502310" y="-4753"/>
                          <a:pt x="3835505" y="34296"/>
                          <a:pt x="3988883" y="0"/>
                        </a:cubicBezTo>
                        <a:cubicBezTo>
                          <a:pt x="4142261" y="-34296"/>
                          <a:pt x="4314672" y="-27439"/>
                          <a:pt x="4597356" y="0"/>
                        </a:cubicBezTo>
                        <a:cubicBezTo>
                          <a:pt x="4880040" y="27439"/>
                          <a:pt x="5175640" y="-26947"/>
                          <a:pt x="5341046" y="0"/>
                        </a:cubicBezTo>
                        <a:cubicBezTo>
                          <a:pt x="5506452" y="26947"/>
                          <a:pt x="5700816" y="-25200"/>
                          <a:pt x="5949520" y="0"/>
                        </a:cubicBezTo>
                        <a:cubicBezTo>
                          <a:pt x="6198224" y="25200"/>
                          <a:pt x="6397135" y="-21885"/>
                          <a:pt x="6760818" y="0"/>
                        </a:cubicBezTo>
                        <a:cubicBezTo>
                          <a:pt x="6766905" y="130083"/>
                          <a:pt x="6770616" y="269423"/>
                          <a:pt x="6760818" y="369332"/>
                        </a:cubicBezTo>
                        <a:cubicBezTo>
                          <a:pt x="6515281" y="375826"/>
                          <a:pt x="6364483" y="354054"/>
                          <a:pt x="6084736" y="369332"/>
                        </a:cubicBezTo>
                        <a:cubicBezTo>
                          <a:pt x="5804989" y="384610"/>
                          <a:pt x="5559408" y="397054"/>
                          <a:pt x="5341046" y="369332"/>
                        </a:cubicBezTo>
                        <a:cubicBezTo>
                          <a:pt x="5122684" y="341611"/>
                          <a:pt x="4995323" y="397248"/>
                          <a:pt x="4732573" y="369332"/>
                        </a:cubicBezTo>
                        <a:cubicBezTo>
                          <a:pt x="4469823" y="341416"/>
                          <a:pt x="4209883" y="343648"/>
                          <a:pt x="3988883" y="369332"/>
                        </a:cubicBezTo>
                        <a:cubicBezTo>
                          <a:pt x="3767883" y="395017"/>
                          <a:pt x="3454718" y="394556"/>
                          <a:pt x="3312801" y="369332"/>
                        </a:cubicBezTo>
                        <a:cubicBezTo>
                          <a:pt x="3170884" y="344108"/>
                          <a:pt x="2845232" y="394888"/>
                          <a:pt x="2704327" y="369332"/>
                        </a:cubicBezTo>
                        <a:cubicBezTo>
                          <a:pt x="2563422" y="343776"/>
                          <a:pt x="2270041" y="351197"/>
                          <a:pt x="2095854" y="369332"/>
                        </a:cubicBezTo>
                        <a:cubicBezTo>
                          <a:pt x="1921667" y="387467"/>
                          <a:pt x="1604767" y="372939"/>
                          <a:pt x="1419772" y="369332"/>
                        </a:cubicBezTo>
                        <a:cubicBezTo>
                          <a:pt x="1234777" y="365725"/>
                          <a:pt x="969711" y="345559"/>
                          <a:pt x="811298" y="369332"/>
                        </a:cubicBezTo>
                        <a:cubicBezTo>
                          <a:pt x="652885" y="393105"/>
                          <a:pt x="370861" y="405564"/>
                          <a:pt x="0" y="369332"/>
                        </a:cubicBezTo>
                        <a:cubicBezTo>
                          <a:pt x="-2089" y="233619"/>
                          <a:pt x="1620" y="1744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Q8: Is evidence synthesis possible?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53790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26CFE-DC15-1F68-A854-7FDA4C526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EF72-1BDD-E181-F25B-9083DD46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880558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Eight methodological questions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923920-69E2-32E7-C1CC-DB7457A7E2A6}"/>
              </a:ext>
            </a:extLst>
          </p:cNvPr>
          <p:cNvSpPr txBox="1"/>
          <p:nvPr/>
        </p:nvSpPr>
        <p:spPr>
          <a:xfrm>
            <a:off x="2801385" y="1348159"/>
            <a:ext cx="692651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542274 w 6778422"/>
                      <a:gd name="connsiteY1" fmla="*/ 0 h 369332"/>
                      <a:gd name="connsiteX2" fmla="*/ 1016763 w 6778422"/>
                      <a:gd name="connsiteY2" fmla="*/ 0 h 369332"/>
                      <a:gd name="connsiteX3" fmla="*/ 1830174 w 6778422"/>
                      <a:gd name="connsiteY3" fmla="*/ 0 h 369332"/>
                      <a:gd name="connsiteX4" fmla="*/ 2440232 w 6778422"/>
                      <a:gd name="connsiteY4" fmla="*/ 0 h 369332"/>
                      <a:gd name="connsiteX5" fmla="*/ 3185858 w 6778422"/>
                      <a:gd name="connsiteY5" fmla="*/ 0 h 369332"/>
                      <a:gd name="connsiteX6" fmla="*/ 3660348 w 6778422"/>
                      <a:gd name="connsiteY6" fmla="*/ 0 h 369332"/>
                      <a:gd name="connsiteX7" fmla="*/ 4473759 w 6778422"/>
                      <a:gd name="connsiteY7" fmla="*/ 0 h 369332"/>
                      <a:gd name="connsiteX8" fmla="*/ 5151601 w 6778422"/>
                      <a:gd name="connsiteY8" fmla="*/ 0 h 369332"/>
                      <a:gd name="connsiteX9" fmla="*/ 5761659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5965011 w 6778422"/>
                      <a:gd name="connsiteY12" fmla="*/ 369332 h 369332"/>
                      <a:gd name="connsiteX13" fmla="*/ 5151601 w 6778422"/>
                      <a:gd name="connsiteY13" fmla="*/ 369332 h 369332"/>
                      <a:gd name="connsiteX14" fmla="*/ 4338190 w 6778422"/>
                      <a:gd name="connsiteY14" fmla="*/ 369332 h 369332"/>
                      <a:gd name="connsiteX15" fmla="*/ 3863701 w 6778422"/>
                      <a:gd name="connsiteY15" fmla="*/ 369332 h 369332"/>
                      <a:gd name="connsiteX16" fmla="*/ 3389211 w 6778422"/>
                      <a:gd name="connsiteY16" fmla="*/ 369332 h 369332"/>
                      <a:gd name="connsiteX17" fmla="*/ 2914721 w 6778422"/>
                      <a:gd name="connsiteY17" fmla="*/ 369332 h 369332"/>
                      <a:gd name="connsiteX18" fmla="*/ 2169095 w 6778422"/>
                      <a:gd name="connsiteY18" fmla="*/ 369332 h 369332"/>
                      <a:gd name="connsiteX19" fmla="*/ 1694606 w 6778422"/>
                      <a:gd name="connsiteY19" fmla="*/ 369332 h 369332"/>
                      <a:gd name="connsiteX20" fmla="*/ 1220116 w 6778422"/>
                      <a:gd name="connsiteY20" fmla="*/ 369332 h 369332"/>
                      <a:gd name="connsiteX21" fmla="*/ 745626 w 6778422"/>
                      <a:gd name="connsiteY21" fmla="*/ 369332 h 369332"/>
                      <a:gd name="connsiteX22" fmla="*/ 0 w 6778422"/>
                      <a:gd name="connsiteY22" fmla="*/ 369332 h 369332"/>
                      <a:gd name="connsiteX23" fmla="*/ 0 w 6778422"/>
                      <a:gd name="connsiteY23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227517" y="20989"/>
                          <a:pt x="283651" y="-2616"/>
                          <a:pt x="542274" y="0"/>
                        </a:cubicBezTo>
                        <a:cubicBezTo>
                          <a:pt x="800897" y="2616"/>
                          <a:pt x="903523" y="-5055"/>
                          <a:pt x="1016763" y="0"/>
                        </a:cubicBezTo>
                        <a:cubicBezTo>
                          <a:pt x="1130003" y="5055"/>
                          <a:pt x="1433232" y="-8808"/>
                          <a:pt x="1830174" y="0"/>
                        </a:cubicBezTo>
                        <a:cubicBezTo>
                          <a:pt x="2227116" y="8808"/>
                          <a:pt x="2215291" y="20647"/>
                          <a:pt x="2440232" y="0"/>
                        </a:cubicBezTo>
                        <a:cubicBezTo>
                          <a:pt x="2665173" y="-20647"/>
                          <a:pt x="2948512" y="-2874"/>
                          <a:pt x="3185858" y="0"/>
                        </a:cubicBezTo>
                        <a:cubicBezTo>
                          <a:pt x="3423204" y="2874"/>
                          <a:pt x="3444986" y="-10480"/>
                          <a:pt x="3660348" y="0"/>
                        </a:cubicBezTo>
                        <a:cubicBezTo>
                          <a:pt x="3875710" y="10480"/>
                          <a:pt x="4221799" y="-39786"/>
                          <a:pt x="4473759" y="0"/>
                        </a:cubicBezTo>
                        <a:cubicBezTo>
                          <a:pt x="4725719" y="39786"/>
                          <a:pt x="4842831" y="21162"/>
                          <a:pt x="5151601" y="0"/>
                        </a:cubicBezTo>
                        <a:cubicBezTo>
                          <a:pt x="5460371" y="-21162"/>
                          <a:pt x="5587345" y="-8436"/>
                          <a:pt x="5761659" y="0"/>
                        </a:cubicBezTo>
                        <a:cubicBezTo>
                          <a:pt x="5935973" y="8436"/>
                          <a:pt x="6566529" y="16666"/>
                          <a:pt x="6778422" y="0"/>
                        </a:cubicBezTo>
                        <a:cubicBezTo>
                          <a:pt x="6770633" y="179549"/>
                          <a:pt x="6771880" y="251280"/>
                          <a:pt x="6778422" y="369332"/>
                        </a:cubicBezTo>
                        <a:cubicBezTo>
                          <a:pt x="6414367" y="370332"/>
                          <a:pt x="6131333" y="371255"/>
                          <a:pt x="5965011" y="369332"/>
                        </a:cubicBezTo>
                        <a:cubicBezTo>
                          <a:pt x="5798689" y="367409"/>
                          <a:pt x="5373306" y="371026"/>
                          <a:pt x="5151601" y="369332"/>
                        </a:cubicBezTo>
                        <a:cubicBezTo>
                          <a:pt x="4929896" y="367639"/>
                          <a:pt x="4541129" y="383501"/>
                          <a:pt x="4338190" y="369332"/>
                        </a:cubicBezTo>
                        <a:cubicBezTo>
                          <a:pt x="4135251" y="355163"/>
                          <a:pt x="3980240" y="368913"/>
                          <a:pt x="3863701" y="369332"/>
                        </a:cubicBezTo>
                        <a:cubicBezTo>
                          <a:pt x="3747162" y="369751"/>
                          <a:pt x="3544798" y="368587"/>
                          <a:pt x="3389211" y="369332"/>
                        </a:cubicBezTo>
                        <a:cubicBezTo>
                          <a:pt x="3233624" y="370078"/>
                          <a:pt x="3126084" y="371866"/>
                          <a:pt x="2914721" y="369332"/>
                        </a:cubicBezTo>
                        <a:cubicBezTo>
                          <a:pt x="2703358" y="366799"/>
                          <a:pt x="2320250" y="400789"/>
                          <a:pt x="2169095" y="369332"/>
                        </a:cubicBezTo>
                        <a:cubicBezTo>
                          <a:pt x="2017940" y="337875"/>
                          <a:pt x="1891929" y="374587"/>
                          <a:pt x="1694606" y="369332"/>
                        </a:cubicBezTo>
                        <a:cubicBezTo>
                          <a:pt x="1497283" y="364077"/>
                          <a:pt x="1330586" y="371481"/>
                          <a:pt x="1220116" y="369332"/>
                        </a:cubicBezTo>
                        <a:cubicBezTo>
                          <a:pt x="1109646" y="367184"/>
                          <a:pt x="916608" y="369903"/>
                          <a:pt x="745626" y="369332"/>
                        </a:cubicBezTo>
                        <a:cubicBezTo>
                          <a:pt x="574644" y="368762"/>
                          <a:pt x="208493" y="397238"/>
                          <a:pt x="0" y="369332"/>
                        </a:cubicBezTo>
                        <a:cubicBezTo>
                          <a:pt x="3881" y="282185"/>
                          <a:pt x="2625" y="126643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351793" y="11381"/>
                          <a:pt x="431938" y="19380"/>
                          <a:pt x="813411" y="0"/>
                        </a:cubicBezTo>
                        <a:cubicBezTo>
                          <a:pt x="1194884" y="-19380"/>
                          <a:pt x="1164526" y="-14033"/>
                          <a:pt x="1491253" y="0"/>
                        </a:cubicBezTo>
                        <a:cubicBezTo>
                          <a:pt x="1817980" y="14033"/>
                          <a:pt x="1856267" y="-9309"/>
                          <a:pt x="2033527" y="0"/>
                        </a:cubicBezTo>
                        <a:cubicBezTo>
                          <a:pt x="2210787" y="9309"/>
                          <a:pt x="2434041" y="13941"/>
                          <a:pt x="2711369" y="0"/>
                        </a:cubicBezTo>
                        <a:cubicBezTo>
                          <a:pt x="2988697" y="-13941"/>
                          <a:pt x="3358651" y="-1218"/>
                          <a:pt x="3524779" y="0"/>
                        </a:cubicBezTo>
                        <a:cubicBezTo>
                          <a:pt x="3690907" y="1218"/>
                          <a:pt x="3944096" y="14205"/>
                          <a:pt x="4067053" y="0"/>
                        </a:cubicBezTo>
                        <a:cubicBezTo>
                          <a:pt x="4190010" y="-14205"/>
                          <a:pt x="4446341" y="9806"/>
                          <a:pt x="4541543" y="0"/>
                        </a:cubicBezTo>
                        <a:cubicBezTo>
                          <a:pt x="4636745" y="-9806"/>
                          <a:pt x="4975675" y="18371"/>
                          <a:pt x="5219385" y="0"/>
                        </a:cubicBezTo>
                        <a:cubicBezTo>
                          <a:pt x="5463095" y="-18371"/>
                          <a:pt x="5683922" y="-12193"/>
                          <a:pt x="5897227" y="0"/>
                        </a:cubicBezTo>
                        <a:cubicBezTo>
                          <a:pt x="6110532" y="12193"/>
                          <a:pt x="6573941" y="-33551"/>
                          <a:pt x="6778422" y="0"/>
                        </a:cubicBezTo>
                        <a:cubicBezTo>
                          <a:pt x="6780040" y="142754"/>
                          <a:pt x="6782001" y="290248"/>
                          <a:pt x="6778422" y="369332"/>
                        </a:cubicBezTo>
                        <a:cubicBezTo>
                          <a:pt x="6475745" y="394630"/>
                          <a:pt x="6381621" y="385462"/>
                          <a:pt x="6168364" y="369332"/>
                        </a:cubicBezTo>
                        <a:cubicBezTo>
                          <a:pt x="5955107" y="353202"/>
                          <a:pt x="5744499" y="365884"/>
                          <a:pt x="5626090" y="369332"/>
                        </a:cubicBezTo>
                        <a:cubicBezTo>
                          <a:pt x="5507681" y="372780"/>
                          <a:pt x="5199188" y="363992"/>
                          <a:pt x="5016032" y="369332"/>
                        </a:cubicBezTo>
                        <a:cubicBezTo>
                          <a:pt x="4832876" y="374672"/>
                          <a:pt x="4535736" y="403888"/>
                          <a:pt x="4270406" y="369332"/>
                        </a:cubicBezTo>
                        <a:cubicBezTo>
                          <a:pt x="4005076" y="334776"/>
                          <a:pt x="3620182" y="385905"/>
                          <a:pt x="3456995" y="369332"/>
                        </a:cubicBezTo>
                        <a:cubicBezTo>
                          <a:pt x="3293808" y="352759"/>
                          <a:pt x="3004485" y="372589"/>
                          <a:pt x="2711369" y="369332"/>
                        </a:cubicBezTo>
                        <a:cubicBezTo>
                          <a:pt x="2418253" y="366075"/>
                          <a:pt x="2250476" y="398869"/>
                          <a:pt x="2033527" y="369332"/>
                        </a:cubicBezTo>
                        <a:cubicBezTo>
                          <a:pt x="1816578" y="339795"/>
                          <a:pt x="1723835" y="366577"/>
                          <a:pt x="1559037" y="369332"/>
                        </a:cubicBezTo>
                        <a:cubicBezTo>
                          <a:pt x="1394239" y="372088"/>
                          <a:pt x="1153075" y="402003"/>
                          <a:pt x="881195" y="369332"/>
                        </a:cubicBezTo>
                        <a:cubicBezTo>
                          <a:pt x="609315" y="336661"/>
                          <a:pt x="204240" y="344629"/>
                          <a:pt x="0" y="369332"/>
                        </a:cubicBezTo>
                        <a:cubicBezTo>
                          <a:pt x="-4675" y="194331"/>
                          <a:pt x="2218" y="1768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Q1: What is the appropriate outcome granularity? 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D32D6-8952-6E2B-F9DC-53CFE7952EF4}"/>
              </a:ext>
            </a:extLst>
          </p:cNvPr>
          <p:cNvSpPr txBox="1"/>
          <p:nvPr/>
        </p:nvSpPr>
        <p:spPr>
          <a:xfrm>
            <a:off x="2801386" y="1960096"/>
            <a:ext cx="692651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56241449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745626 w 6778422"/>
                      <a:gd name="connsiteY1" fmla="*/ 0 h 369332"/>
                      <a:gd name="connsiteX2" fmla="*/ 1355684 w 6778422"/>
                      <a:gd name="connsiteY2" fmla="*/ 0 h 369332"/>
                      <a:gd name="connsiteX3" fmla="*/ 2033527 w 6778422"/>
                      <a:gd name="connsiteY3" fmla="*/ 0 h 369332"/>
                      <a:gd name="connsiteX4" fmla="*/ 2575800 w 6778422"/>
                      <a:gd name="connsiteY4" fmla="*/ 0 h 369332"/>
                      <a:gd name="connsiteX5" fmla="*/ 3185858 w 6778422"/>
                      <a:gd name="connsiteY5" fmla="*/ 0 h 369332"/>
                      <a:gd name="connsiteX6" fmla="*/ 3999269 w 6778422"/>
                      <a:gd name="connsiteY6" fmla="*/ 0 h 369332"/>
                      <a:gd name="connsiteX7" fmla="*/ 4541543 w 6778422"/>
                      <a:gd name="connsiteY7" fmla="*/ 0 h 369332"/>
                      <a:gd name="connsiteX8" fmla="*/ 5151601 w 6778422"/>
                      <a:gd name="connsiteY8" fmla="*/ 0 h 369332"/>
                      <a:gd name="connsiteX9" fmla="*/ 5897227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236148 w 6778422"/>
                      <a:gd name="connsiteY12" fmla="*/ 369332 h 369332"/>
                      <a:gd name="connsiteX13" fmla="*/ 5422738 w 6778422"/>
                      <a:gd name="connsiteY13" fmla="*/ 369332 h 369332"/>
                      <a:gd name="connsiteX14" fmla="*/ 4812680 w 6778422"/>
                      <a:gd name="connsiteY14" fmla="*/ 369332 h 369332"/>
                      <a:gd name="connsiteX15" fmla="*/ 4270406 w 6778422"/>
                      <a:gd name="connsiteY15" fmla="*/ 369332 h 369332"/>
                      <a:gd name="connsiteX16" fmla="*/ 3660348 w 6778422"/>
                      <a:gd name="connsiteY16" fmla="*/ 369332 h 369332"/>
                      <a:gd name="connsiteX17" fmla="*/ 2846937 w 6778422"/>
                      <a:gd name="connsiteY17" fmla="*/ 369332 h 369332"/>
                      <a:gd name="connsiteX18" fmla="*/ 2236879 w 6778422"/>
                      <a:gd name="connsiteY18" fmla="*/ 369332 h 369332"/>
                      <a:gd name="connsiteX19" fmla="*/ 1694606 w 6778422"/>
                      <a:gd name="connsiteY19" fmla="*/ 369332 h 369332"/>
                      <a:gd name="connsiteX20" fmla="*/ 881195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182395" y="8831"/>
                          <a:pt x="383294" y="8340"/>
                          <a:pt x="745626" y="0"/>
                        </a:cubicBezTo>
                        <a:cubicBezTo>
                          <a:pt x="1107958" y="-8340"/>
                          <a:pt x="1211140" y="2713"/>
                          <a:pt x="1355684" y="0"/>
                        </a:cubicBezTo>
                        <a:cubicBezTo>
                          <a:pt x="1500228" y="-2713"/>
                          <a:pt x="1699326" y="18933"/>
                          <a:pt x="2033527" y="0"/>
                        </a:cubicBezTo>
                        <a:cubicBezTo>
                          <a:pt x="2367728" y="-18933"/>
                          <a:pt x="2326943" y="16113"/>
                          <a:pt x="2575800" y="0"/>
                        </a:cubicBezTo>
                        <a:cubicBezTo>
                          <a:pt x="2824657" y="-16113"/>
                          <a:pt x="3002807" y="-5798"/>
                          <a:pt x="3185858" y="0"/>
                        </a:cubicBezTo>
                        <a:cubicBezTo>
                          <a:pt x="3368909" y="5798"/>
                          <a:pt x="3821235" y="7174"/>
                          <a:pt x="3999269" y="0"/>
                        </a:cubicBezTo>
                        <a:cubicBezTo>
                          <a:pt x="4177303" y="-7174"/>
                          <a:pt x="4419724" y="-24878"/>
                          <a:pt x="4541543" y="0"/>
                        </a:cubicBezTo>
                        <a:cubicBezTo>
                          <a:pt x="4663362" y="24878"/>
                          <a:pt x="4958533" y="-3838"/>
                          <a:pt x="5151601" y="0"/>
                        </a:cubicBezTo>
                        <a:cubicBezTo>
                          <a:pt x="5344669" y="3838"/>
                          <a:pt x="5703586" y="21978"/>
                          <a:pt x="5897227" y="0"/>
                        </a:cubicBezTo>
                        <a:cubicBezTo>
                          <a:pt x="6090868" y="-21978"/>
                          <a:pt x="6460532" y="20311"/>
                          <a:pt x="6778422" y="0"/>
                        </a:cubicBezTo>
                        <a:cubicBezTo>
                          <a:pt x="6784589" y="107659"/>
                          <a:pt x="6768929" y="280071"/>
                          <a:pt x="6778422" y="369332"/>
                        </a:cubicBezTo>
                        <a:cubicBezTo>
                          <a:pt x="6518644" y="376782"/>
                          <a:pt x="6363184" y="367923"/>
                          <a:pt x="6236148" y="369332"/>
                        </a:cubicBezTo>
                        <a:cubicBezTo>
                          <a:pt x="6109112" y="370741"/>
                          <a:pt x="5595986" y="406650"/>
                          <a:pt x="5422738" y="369332"/>
                        </a:cubicBezTo>
                        <a:cubicBezTo>
                          <a:pt x="5249490" y="332015"/>
                          <a:pt x="4994798" y="347621"/>
                          <a:pt x="4812680" y="369332"/>
                        </a:cubicBezTo>
                        <a:cubicBezTo>
                          <a:pt x="4630562" y="391043"/>
                          <a:pt x="4487378" y="373543"/>
                          <a:pt x="4270406" y="369332"/>
                        </a:cubicBezTo>
                        <a:cubicBezTo>
                          <a:pt x="4053434" y="365121"/>
                          <a:pt x="3854084" y="384320"/>
                          <a:pt x="3660348" y="369332"/>
                        </a:cubicBezTo>
                        <a:cubicBezTo>
                          <a:pt x="3466612" y="354344"/>
                          <a:pt x="3253444" y="346239"/>
                          <a:pt x="2846937" y="369332"/>
                        </a:cubicBezTo>
                        <a:cubicBezTo>
                          <a:pt x="2440430" y="392425"/>
                          <a:pt x="2420631" y="394228"/>
                          <a:pt x="2236879" y="369332"/>
                        </a:cubicBezTo>
                        <a:cubicBezTo>
                          <a:pt x="2053127" y="344436"/>
                          <a:pt x="1834548" y="365609"/>
                          <a:pt x="1694606" y="369332"/>
                        </a:cubicBezTo>
                        <a:cubicBezTo>
                          <a:pt x="1554664" y="373055"/>
                          <a:pt x="1163349" y="332977"/>
                          <a:pt x="881195" y="369332"/>
                        </a:cubicBezTo>
                        <a:cubicBezTo>
                          <a:pt x="599041" y="405687"/>
                          <a:pt x="275907" y="370842"/>
                          <a:pt x="0" y="369332"/>
                        </a:cubicBezTo>
                        <a:cubicBezTo>
                          <a:pt x="7862" y="218696"/>
                          <a:pt x="-9637" y="94753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206847" y="-336"/>
                          <a:pt x="342264" y="8475"/>
                          <a:pt x="610058" y="0"/>
                        </a:cubicBezTo>
                        <a:cubicBezTo>
                          <a:pt x="877852" y="-8475"/>
                          <a:pt x="1121332" y="15868"/>
                          <a:pt x="1287900" y="0"/>
                        </a:cubicBezTo>
                        <a:cubicBezTo>
                          <a:pt x="1454468" y="-15868"/>
                          <a:pt x="1637820" y="-4818"/>
                          <a:pt x="1830174" y="0"/>
                        </a:cubicBezTo>
                        <a:cubicBezTo>
                          <a:pt x="2022528" y="4818"/>
                          <a:pt x="2248759" y="-35913"/>
                          <a:pt x="2575800" y="0"/>
                        </a:cubicBezTo>
                        <a:cubicBezTo>
                          <a:pt x="2902841" y="35913"/>
                          <a:pt x="3043524" y="-17642"/>
                          <a:pt x="3185858" y="0"/>
                        </a:cubicBezTo>
                        <a:cubicBezTo>
                          <a:pt x="3328192" y="17642"/>
                          <a:pt x="3441919" y="-19444"/>
                          <a:pt x="3660348" y="0"/>
                        </a:cubicBezTo>
                        <a:cubicBezTo>
                          <a:pt x="3878777" y="19444"/>
                          <a:pt x="3960619" y="14096"/>
                          <a:pt x="4202622" y="0"/>
                        </a:cubicBezTo>
                        <a:cubicBezTo>
                          <a:pt x="4444625" y="-14096"/>
                          <a:pt x="4756228" y="935"/>
                          <a:pt x="4948248" y="0"/>
                        </a:cubicBezTo>
                        <a:cubicBezTo>
                          <a:pt x="5140268" y="-935"/>
                          <a:pt x="5500644" y="18742"/>
                          <a:pt x="5761659" y="0"/>
                        </a:cubicBezTo>
                        <a:cubicBezTo>
                          <a:pt x="6022674" y="-18742"/>
                          <a:pt x="6373198" y="-49177"/>
                          <a:pt x="6778422" y="0"/>
                        </a:cubicBezTo>
                        <a:cubicBezTo>
                          <a:pt x="6796167" y="87086"/>
                          <a:pt x="6779211" y="282239"/>
                          <a:pt x="6778422" y="369332"/>
                        </a:cubicBezTo>
                        <a:cubicBezTo>
                          <a:pt x="6579315" y="362830"/>
                          <a:pt x="6405155" y="356438"/>
                          <a:pt x="6303932" y="369332"/>
                        </a:cubicBezTo>
                        <a:cubicBezTo>
                          <a:pt x="6202709" y="382227"/>
                          <a:pt x="5947433" y="364177"/>
                          <a:pt x="5626090" y="369332"/>
                        </a:cubicBezTo>
                        <a:cubicBezTo>
                          <a:pt x="5304747" y="374487"/>
                          <a:pt x="5374531" y="388161"/>
                          <a:pt x="5151601" y="369332"/>
                        </a:cubicBezTo>
                        <a:cubicBezTo>
                          <a:pt x="4928671" y="350503"/>
                          <a:pt x="4603306" y="374575"/>
                          <a:pt x="4338190" y="369332"/>
                        </a:cubicBezTo>
                        <a:cubicBezTo>
                          <a:pt x="4073074" y="364089"/>
                          <a:pt x="3744434" y="386817"/>
                          <a:pt x="3524779" y="369332"/>
                        </a:cubicBezTo>
                        <a:cubicBezTo>
                          <a:pt x="3305124" y="351847"/>
                          <a:pt x="3152878" y="350221"/>
                          <a:pt x="2914721" y="369332"/>
                        </a:cubicBezTo>
                        <a:cubicBezTo>
                          <a:pt x="2676564" y="388443"/>
                          <a:pt x="2531247" y="376302"/>
                          <a:pt x="2236879" y="369332"/>
                        </a:cubicBezTo>
                        <a:cubicBezTo>
                          <a:pt x="1942511" y="362362"/>
                          <a:pt x="1954085" y="375030"/>
                          <a:pt x="1762390" y="369332"/>
                        </a:cubicBezTo>
                        <a:cubicBezTo>
                          <a:pt x="1570695" y="363634"/>
                          <a:pt x="1420399" y="399013"/>
                          <a:pt x="1084548" y="369332"/>
                        </a:cubicBezTo>
                        <a:cubicBezTo>
                          <a:pt x="748697" y="339651"/>
                          <a:pt x="288547" y="411401"/>
                          <a:pt x="0" y="369332"/>
                        </a:cubicBezTo>
                        <a:cubicBezTo>
                          <a:pt x="5664" y="235931"/>
                          <a:pt x="10192" y="1486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Q2: What is the appropriate measurement period?</a:t>
            </a:r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D395D-5C9D-6C33-85F9-53C729DCCA90}"/>
              </a:ext>
            </a:extLst>
          </p:cNvPr>
          <p:cNvSpPr txBox="1"/>
          <p:nvPr/>
        </p:nvSpPr>
        <p:spPr>
          <a:xfrm>
            <a:off x="2837796" y="2587943"/>
            <a:ext cx="689010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5749192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610058 w 6778422"/>
                      <a:gd name="connsiteY1" fmla="*/ 0 h 369332"/>
                      <a:gd name="connsiteX2" fmla="*/ 1355684 w 6778422"/>
                      <a:gd name="connsiteY2" fmla="*/ 0 h 369332"/>
                      <a:gd name="connsiteX3" fmla="*/ 2101311 w 6778422"/>
                      <a:gd name="connsiteY3" fmla="*/ 0 h 369332"/>
                      <a:gd name="connsiteX4" fmla="*/ 2643585 w 6778422"/>
                      <a:gd name="connsiteY4" fmla="*/ 0 h 369332"/>
                      <a:gd name="connsiteX5" fmla="*/ 3118074 w 6778422"/>
                      <a:gd name="connsiteY5" fmla="*/ 0 h 369332"/>
                      <a:gd name="connsiteX6" fmla="*/ 3863701 w 6778422"/>
                      <a:gd name="connsiteY6" fmla="*/ 0 h 369332"/>
                      <a:gd name="connsiteX7" fmla="*/ 4609327 w 6778422"/>
                      <a:gd name="connsiteY7" fmla="*/ 0 h 369332"/>
                      <a:gd name="connsiteX8" fmla="*/ 5083817 w 6778422"/>
                      <a:gd name="connsiteY8" fmla="*/ 0 h 369332"/>
                      <a:gd name="connsiteX9" fmla="*/ 5558306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236148 w 6778422"/>
                      <a:gd name="connsiteY12" fmla="*/ 369332 h 369332"/>
                      <a:gd name="connsiteX13" fmla="*/ 5422738 w 6778422"/>
                      <a:gd name="connsiteY13" fmla="*/ 369332 h 369332"/>
                      <a:gd name="connsiteX14" fmla="*/ 4880464 w 6778422"/>
                      <a:gd name="connsiteY14" fmla="*/ 369332 h 369332"/>
                      <a:gd name="connsiteX15" fmla="*/ 4202622 w 6778422"/>
                      <a:gd name="connsiteY15" fmla="*/ 369332 h 369332"/>
                      <a:gd name="connsiteX16" fmla="*/ 3592564 w 6778422"/>
                      <a:gd name="connsiteY16" fmla="*/ 369332 h 369332"/>
                      <a:gd name="connsiteX17" fmla="*/ 2846937 w 6778422"/>
                      <a:gd name="connsiteY17" fmla="*/ 369332 h 369332"/>
                      <a:gd name="connsiteX18" fmla="*/ 2033527 w 6778422"/>
                      <a:gd name="connsiteY18" fmla="*/ 369332 h 369332"/>
                      <a:gd name="connsiteX19" fmla="*/ 1355684 w 6778422"/>
                      <a:gd name="connsiteY19" fmla="*/ 369332 h 369332"/>
                      <a:gd name="connsiteX20" fmla="*/ 813411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180023" y="-10602"/>
                          <a:pt x="385011" y="-28397"/>
                          <a:pt x="610058" y="0"/>
                        </a:cubicBezTo>
                        <a:cubicBezTo>
                          <a:pt x="835105" y="28397"/>
                          <a:pt x="1065066" y="-1138"/>
                          <a:pt x="1355684" y="0"/>
                        </a:cubicBezTo>
                        <a:cubicBezTo>
                          <a:pt x="1646302" y="1138"/>
                          <a:pt x="1819326" y="3939"/>
                          <a:pt x="2101311" y="0"/>
                        </a:cubicBezTo>
                        <a:cubicBezTo>
                          <a:pt x="2383296" y="-3939"/>
                          <a:pt x="2524306" y="-20019"/>
                          <a:pt x="2643585" y="0"/>
                        </a:cubicBezTo>
                        <a:cubicBezTo>
                          <a:pt x="2762864" y="20019"/>
                          <a:pt x="2995586" y="-650"/>
                          <a:pt x="3118074" y="0"/>
                        </a:cubicBezTo>
                        <a:cubicBezTo>
                          <a:pt x="3240562" y="650"/>
                          <a:pt x="3643378" y="-14053"/>
                          <a:pt x="3863701" y="0"/>
                        </a:cubicBezTo>
                        <a:cubicBezTo>
                          <a:pt x="4084024" y="14053"/>
                          <a:pt x="4370306" y="10016"/>
                          <a:pt x="4609327" y="0"/>
                        </a:cubicBezTo>
                        <a:cubicBezTo>
                          <a:pt x="4848348" y="-10016"/>
                          <a:pt x="4894789" y="-8410"/>
                          <a:pt x="5083817" y="0"/>
                        </a:cubicBezTo>
                        <a:cubicBezTo>
                          <a:pt x="5272845" y="8410"/>
                          <a:pt x="5335787" y="-22497"/>
                          <a:pt x="5558306" y="0"/>
                        </a:cubicBezTo>
                        <a:cubicBezTo>
                          <a:pt x="5780825" y="22497"/>
                          <a:pt x="6356723" y="40482"/>
                          <a:pt x="6778422" y="0"/>
                        </a:cubicBezTo>
                        <a:cubicBezTo>
                          <a:pt x="6776733" y="99114"/>
                          <a:pt x="6792816" y="186464"/>
                          <a:pt x="6778422" y="369332"/>
                        </a:cubicBezTo>
                        <a:cubicBezTo>
                          <a:pt x="6649676" y="374595"/>
                          <a:pt x="6400006" y="369066"/>
                          <a:pt x="6236148" y="369332"/>
                        </a:cubicBezTo>
                        <a:cubicBezTo>
                          <a:pt x="6072290" y="369598"/>
                          <a:pt x="5691315" y="333353"/>
                          <a:pt x="5422738" y="369332"/>
                        </a:cubicBezTo>
                        <a:cubicBezTo>
                          <a:pt x="5154161" y="405312"/>
                          <a:pt x="5055551" y="355860"/>
                          <a:pt x="4880464" y="369332"/>
                        </a:cubicBezTo>
                        <a:cubicBezTo>
                          <a:pt x="4705377" y="382804"/>
                          <a:pt x="4353362" y="361117"/>
                          <a:pt x="4202622" y="369332"/>
                        </a:cubicBezTo>
                        <a:cubicBezTo>
                          <a:pt x="4051882" y="377547"/>
                          <a:pt x="3777373" y="355951"/>
                          <a:pt x="3592564" y="369332"/>
                        </a:cubicBezTo>
                        <a:cubicBezTo>
                          <a:pt x="3407755" y="382713"/>
                          <a:pt x="3071292" y="346415"/>
                          <a:pt x="2846937" y="369332"/>
                        </a:cubicBezTo>
                        <a:cubicBezTo>
                          <a:pt x="2622582" y="392249"/>
                          <a:pt x="2435918" y="349225"/>
                          <a:pt x="2033527" y="369332"/>
                        </a:cubicBezTo>
                        <a:cubicBezTo>
                          <a:pt x="1631136" y="389440"/>
                          <a:pt x="1579975" y="381765"/>
                          <a:pt x="1355684" y="369332"/>
                        </a:cubicBezTo>
                        <a:cubicBezTo>
                          <a:pt x="1131393" y="356899"/>
                          <a:pt x="1069581" y="392720"/>
                          <a:pt x="813411" y="369332"/>
                        </a:cubicBezTo>
                        <a:cubicBezTo>
                          <a:pt x="557241" y="345944"/>
                          <a:pt x="372043" y="350050"/>
                          <a:pt x="0" y="369332"/>
                        </a:cubicBezTo>
                        <a:cubicBezTo>
                          <a:pt x="2290" y="292881"/>
                          <a:pt x="6225" y="99030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138099" y="8809"/>
                          <a:pt x="292125" y="22254"/>
                          <a:pt x="542274" y="0"/>
                        </a:cubicBezTo>
                        <a:cubicBezTo>
                          <a:pt x="792423" y="-22254"/>
                          <a:pt x="840228" y="-20441"/>
                          <a:pt x="1084548" y="0"/>
                        </a:cubicBezTo>
                        <a:cubicBezTo>
                          <a:pt x="1328868" y="20441"/>
                          <a:pt x="1471451" y="18728"/>
                          <a:pt x="1626821" y="0"/>
                        </a:cubicBezTo>
                        <a:cubicBezTo>
                          <a:pt x="1782191" y="-18728"/>
                          <a:pt x="1934376" y="-26127"/>
                          <a:pt x="2169095" y="0"/>
                        </a:cubicBezTo>
                        <a:cubicBezTo>
                          <a:pt x="2403814" y="26127"/>
                          <a:pt x="2490845" y="-17009"/>
                          <a:pt x="2711369" y="0"/>
                        </a:cubicBezTo>
                        <a:cubicBezTo>
                          <a:pt x="2931893" y="17009"/>
                          <a:pt x="3053516" y="20224"/>
                          <a:pt x="3389211" y="0"/>
                        </a:cubicBezTo>
                        <a:cubicBezTo>
                          <a:pt x="3724906" y="-20224"/>
                          <a:pt x="3708072" y="925"/>
                          <a:pt x="3863701" y="0"/>
                        </a:cubicBezTo>
                        <a:cubicBezTo>
                          <a:pt x="4019330" y="-925"/>
                          <a:pt x="4299216" y="-19846"/>
                          <a:pt x="4609327" y="0"/>
                        </a:cubicBezTo>
                        <a:cubicBezTo>
                          <a:pt x="4919438" y="19846"/>
                          <a:pt x="5175266" y="15988"/>
                          <a:pt x="5354953" y="0"/>
                        </a:cubicBezTo>
                        <a:cubicBezTo>
                          <a:pt x="5534640" y="-15988"/>
                          <a:pt x="5747264" y="15402"/>
                          <a:pt x="6032796" y="0"/>
                        </a:cubicBezTo>
                        <a:cubicBezTo>
                          <a:pt x="6318328" y="-15402"/>
                          <a:pt x="6616350" y="-14935"/>
                          <a:pt x="6778422" y="0"/>
                        </a:cubicBezTo>
                        <a:cubicBezTo>
                          <a:pt x="6762885" y="170410"/>
                          <a:pt x="6790607" y="207187"/>
                          <a:pt x="6778422" y="369332"/>
                        </a:cubicBezTo>
                        <a:cubicBezTo>
                          <a:pt x="6530173" y="349296"/>
                          <a:pt x="6390092" y="384647"/>
                          <a:pt x="6236148" y="369332"/>
                        </a:cubicBezTo>
                        <a:cubicBezTo>
                          <a:pt x="6082204" y="354017"/>
                          <a:pt x="5881211" y="383979"/>
                          <a:pt x="5693874" y="369332"/>
                        </a:cubicBezTo>
                        <a:cubicBezTo>
                          <a:pt x="5506537" y="354685"/>
                          <a:pt x="5316577" y="347149"/>
                          <a:pt x="4948248" y="369332"/>
                        </a:cubicBezTo>
                        <a:cubicBezTo>
                          <a:pt x="4579919" y="391515"/>
                          <a:pt x="4608619" y="353853"/>
                          <a:pt x="4405974" y="369332"/>
                        </a:cubicBezTo>
                        <a:cubicBezTo>
                          <a:pt x="4203329" y="384811"/>
                          <a:pt x="3997470" y="358922"/>
                          <a:pt x="3728132" y="369332"/>
                        </a:cubicBezTo>
                        <a:cubicBezTo>
                          <a:pt x="3458794" y="379742"/>
                          <a:pt x="3211396" y="400809"/>
                          <a:pt x="2982506" y="369332"/>
                        </a:cubicBezTo>
                        <a:cubicBezTo>
                          <a:pt x="2753616" y="337855"/>
                          <a:pt x="2556144" y="359631"/>
                          <a:pt x="2304663" y="369332"/>
                        </a:cubicBezTo>
                        <a:cubicBezTo>
                          <a:pt x="2053182" y="379033"/>
                          <a:pt x="1964294" y="363976"/>
                          <a:pt x="1830174" y="369332"/>
                        </a:cubicBezTo>
                        <a:cubicBezTo>
                          <a:pt x="1696054" y="374688"/>
                          <a:pt x="1409967" y="388313"/>
                          <a:pt x="1084548" y="369332"/>
                        </a:cubicBezTo>
                        <a:cubicBezTo>
                          <a:pt x="759129" y="350351"/>
                          <a:pt x="361347" y="399373"/>
                          <a:pt x="0" y="369332"/>
                        </a:cubicBezTo>
                        <a:cubicBezTo>
                          <a:pt x="-14120" y="268307"/>
                          <a:pt x="32" y="1559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Q3: How is the summary measure chosen?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F7B038-31C4-4960-3338-4F637515D1F4}"/>
              </a:ext>
            </a:extLst>
          </p:cNvPr>
          <p:cNvSpPr txBox="1"/>
          <p:nvPr/>
        </p:nvSpPr>
        <p:spPr>
          <a:xfrm>
            <a:off x="2857087" y="5740379"/>
            <a:ext cx="689010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179311070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677842 w 6778422"/>
                      <a:gd name="connsiteY1" fmla="*/ 0 h 369332"/>
                      <a:gd name="connsiteX2" fmla="*/ 1355684 w 6778422"/>
                      <a:gd name="connsiteY2" fmla="*/ 0 h 369332"/>
                      <a:gd name="connsiteX3" fmla="*/ 2101311 w 6778422"/>
                      <a:gd name="connsiteY3" fmla="*/ 0 h 369332"/>
                      <a:gd name="connsiteX4" fmla="*/ 2575800 w 6778422"/>
                      <a:gd name="connsiteY4" fmla="*/ 0 h 369332"/>
                      <a:gd name="connsiteX5" fmla="*/ 3389211 w 6778422"/>
                      <a:gd name="connsiteY5" fmla="*/ 0 h 369332"/>
                      <a:gd name="connsiteX6" fmla="*/ 4067053 w 6778422"/>
                      <a:gd name="connsiteY6" fmla="*/ 0 h 369332"/>
                      <a:gd name="connsiteX7" fmla="*/ 4677111 w 6778422"/>
                      <a:gd name="connsiteY7" fmla="*/ 0 h 369332"/>
                      <a:gd name="connsiteX8" fmla="*/ 5354953 w 6778422"/>
                      <a:gd name="connsiteY8" fmla="*/ 0 h 369332"/>
                      <a:gd name="connsiteX9" fmla="*/ 6032796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168364 w 6778422"/>
                      <a:gd name="connsiteY12" fmla="*/ 369332 h 369332"/>
                      <a:gd name="connsiteX13" fmla="*/ 5354953 w 6778422"/>
                      <a:gd name="connsiteY13" fmla="*/ 369332 h 369332"/>
                      <a:gd name="connsiteX14" fmla="*/ 4744895 w 6778422"/>
                      <a:gd name="connsiteY14" fmla="*/ 369332 h 369332"/>
                      <a:gd name="connsiteX15" fmla="*/ 4270406 w 6778422"/>
                      <a:gd name="connsiteY15" fmla="*/ 369332 h 369332"/>
                      <a:gd name="connsiteX16" fmla="*/ 3660348 w 6778422"/>
                      <a:gd name="connsiteY16" fmla="*/ 369332 h 369332"/>
                      <a:gd name="connsiteX17" fmla="*/ 2914721 w 6778422"/>
                      <a:gd name="connsiteY17" fmla="*/ 369332 h 369332"/>
                      <a:gd name="connsiteX18" fmla="*/ 2236879 w 6778422"/>
                      <a:gd name="connsiteY18" fmla="*/ 369332 h 369332"/>
                      <a:gd name="connsiteX19" fmla="*/ 1694606 w 6778422"/>
                      <a:gd name="connsiteY19" fmla="*/ 369332 h 369332"/>
                      <a:gd name="connsiteX20" fmla="*/ 948979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229684" y="-31581"/>
                          <a:pt x="421749" y="20132"/>
                          <a:pt x="677842" y="0"/>
                        </a:cubicBezTo>
                        <a:cubicBezTo>
                          <a:pt x="933935" y="-20132"/>
                          <a:pt x="1175841" y="-7386"/>
                          <a:pt x="1355684" y="0"/>
                        </a:cubicBezTo>
                        <a:cubicBezTo>
                          <a:pt x="1535527" y="7386"/>
                          <a:pt x="1875630" y="-9873"/>
                          <a:pt x="2101311" y="0"/>
                        </a:cubicBezTo>
                        <a:cubicBezTo>
                          <a:pt x="2326992" y="9873"/>
                          <a:pt x="2458055" y="6412"/>
                          <a:pt x="2575800" y="0"/>
                        </a:cubicBezTo>
                        <a:cubicBezTo>
                          <a:pt x="2693545" y="-6412"/>
                          <a:pt x="3001040" y="14966"/>
                          <a:pt x="3389211" y="0"/>
                        </a:cubicBezTo>
                        <a:cubicBezTo>
                          <a:pt x="3777382" y="-14966"/>
                          <a:pt x="3744809" y="-24659"/>
                          <a:pt x="4067053" y="0"/>
                        </a:cubicBezTo>
                        <a:cubicBezTo>
                          <a:pt x="4389297" y="24659"/>
                          <a:pt x="4405420" y="-15049"/>
                          <a:pt x="4677111" y="0"/>
                        </a:cubicBezTo>
                        <a:cubicBezTo>
                          <a:pt x="4948802" y="15049"/>
                          <a:pt x="5202514" y="27889"/>
                          <a:pt x="5354953" y="0"/>
                        </a:cubicBezTo>
                        <a:cubicBezTo>
                          <a:pt x="5507392" y="-27889"/>
                          <a:pt x="5826277" y="-4378"/>
                          <a:pt x="6032796" y="0"/>
                        </a:cubicBezTo>
                        <a:cubicBezTo>
                          <a:pt x="6239315" y="4378"/>
                          <a:pt x="6446825" y="20781"/>
                          <a:pt x="6778422" y="0"/>
                        </a:cubicBezTo>
                        <a:cubicBezTo>
                          <a:pt x="6763991" y="91547"/>
                          <a:pt x="6780328" y="267309"/>
                          <a:pt x="6778422" y="369332"/>
                        </a:cubicBezTo>
                        <a:cubicBezTo>
                          <a:pt x="6504873" y="380739"/>
                          <a:pt x="6319879" y="365379"/>
                          <a:pt x="6168364" y="369332"/>
                        </a:cubicBezTo>
                        <a:cubicBezTo>
                          <a:pt x="6016849" y="373285"/>
                          <a:pt x="5597676" y="379531"/>
                          <a:pt x="5354953" y="369332"/>
                        </a:cubicBezTo>
                        <a:cubicBezTo>
                          <a:pt x="5112230" y="359133"/>
                          <a:pt x="4958372" y="351809"/>
                          <a:pt x="4744895" y="369332"/>
                        </a:cubicBezTo>
                        <a:cubicBezTo>
                          <a:pt x="4531418" y="386855"/>
                          <a:pt x="4427507" y="369072"/>
                          <a:pt x="4270406" y="369332"/>
                        </a:cubicBezTo>
                        <a:cubicBezTo>
                          <a:pt x="4113305" y="369592"/>
                          <a:pt x="3959576" y="374190"/>
                          <a:pt x="3660348" y="369332"/>
                        </a:cubicBezTo>
                        <a:cubicBezTo>
                          <a:pt x="3361120" y="364474"/>
                          <a:pt x="3159054" y="396946"/>
                          <a:pt x="2914721" y="369332"/>
                        </a:cubicBezTo>
                        <a:cubicBezTo>
                          <a:pt x="2670388" y="341718"/>
                          <a:pt x="2521107" y="378376"/>
                          <a:pt x="2236879" y="369332"/>
                        </a:cubicBezTo>
                        <a:cubicBezTo>
                          <a:pt x="1952651" y="360288"/>
                          <a:pt x="1804660" y="349548"/>
                          <a:pt x="1694606" y="369332"/>
                        </a:cubicBezTo>
                        <a:cubicBezTo>
                          <a:pt x="1584552" y="389116"/>
                          <a:pt x="1266578" y="383392"/>
                          <a:pt x="948979" y="369332"/>
                        </a:cubicBezTo>
                        <a:cubicBezTo>
                          <a:pt x="631380" y="355272"/>
                          <a:pt x="219943" y="387583"/>
                          <a:pt x="0" y="369332"/>
                        </a:cubicBezTo>
                        <a:cubicBezTo>
                          <a:pt x="-13671" y="186768"/>
                          <a:pt x="11263" y="124642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199142" y="18716"/>
                          <a:pt x="268101" y="12849"/>
                          <a:pt x="474490" y="0"/>
                        </a:cubicBezTo>
                        <a:cubicBezTo>
                          <a:pt x="680879" y="-12849"/>
                          <a:pt x="761526" y="-6717"/>
                          <a:pt x="948979" y="0"/>
                        </a:cubicBezTo>
                        <a:cubicBezTo>
                          <a:pt x="1136432" y="6717"/>
                          <a:pt x="1292398" y="-62"/>
                          <a:pt x="1423469" y="0"/>
                        </a:cubicBezTo>
                        <a:cubicBezTo>
                          <a:pt x="1554540" y="62"/>
                          <a:pt x="1688359" y="6437"/>
                          <a:pt x="1897958" y="0"/>
                        </a:cubicBezTo>
                        <a:cubicBezTo>
                          <a:pt x="2107557" y="-6437"/>
                          <a:pt x="2394014" y="21557"/>
                          <a:pt x="2643585" y="0"/>
                        </a:cubicBezTo>
                        <a:cubicBezTo>
                          <a:pt x="2893156" y="-21557"/>
                          <a:pt x="2991385" y="-9329"/>
                          <a:pt x="3321427" y="0"/>
                        </a:cubicBezTo>
                        <a:cubicBezTo>
                          <a:pt x="3651469" y="9329"/>
                          <a:pt x="3859142" y="-15645"/>
                          <a:pt x="4067053" y="0"/>
                        </a:cubicBezTo>
                        <a:cubicBezTo>
                          <a:pt x="4274964" y="15645"/>
                          <a:pt x="4363416" y="24383"/>
                          <a:pt x="4609327" y="0"/>
                        </a:cubicBezTo>
                        <a:cubicBezTo>
                          <a:pt x="4855238" y="-24383"/>
                          <a:pt x="5100626" y="-33039"/>
                          <a:pt x="5354953" y="0"/>
                        </a:cubicBezTo>
                        <a:cubicBezTo>
                          <a:pt x="5609280" y="33039"/>
                          <a:pt x="5825830" y="-12615"/>
                          <a:pt x="5965011" y="0"/>
                        </a:cubicBezTo>
                        <a:cubicBezTo>
                          <a:pt x="6104192" y="12615"/>
                          <a:pt x="6609891" y="36391"/>
                          <a:pt x="6778422" y="0"/>
                        </a:cubicBezTo>
                        <a:cubicBezTo>
                          <a:pt x="6777890" y="127763"/>
                          <a:pt x="6769853" y="281978"/>
                          <a:pt x="6778422" y="369332"/>
                        </a:cubicBezTo>
                        <a:cubicBezTo>
                          <a:pt x="6485617" y="404954"/>
                          <a:pt x="6237061" y="389916"/>
                          <a:pt x="6032796" y="369332"/>
                        </a:cubicBezTo>
                        <a:cubicBezTo>
                          <a:pt x="5828531" y="348748"/>
                          <a:pt x="5524626" y="375026"/>
                          <a:pt x="5354953" y="369332"/>
                        </a:cubicBezTo>
                        <a:cubicBezTo>
                          <a:pt x="5185280" y="363638"/>
                          <a:pt x="4852425" y="360048"/>
                          <a:pt x="4677111" y="369332"/>
                        </a:cubicBezTo>
                        <a:cubicBezTo>
                          <a:pt x="4501797" y="378616"/>
                          <a:pt x="4303143" y="379642"/>
                          <a:pt x="4202622" y="369332"/>
                        </a:cubicBezTo>
                        <a:cubicBezTo>
                          <a:pt x="4102101" y="359022"/>
                          <a:pt x="3860097" y="384979"/>
                          <a:pt x="3592564" y="369332"/>
                        </a:cubicBezTo>
                        <a:cubicBezTo>
                          <a:pt x="3325031" y="353685"/>
                          <a:pt x="3058491" y="385551"/>
                          <a:pt x="2779153" y="369332"/>
                        </a:cubicBezTo>
                        <a:cubicBezTo>
                          <a:pt x="2499815" y="353113"/>
                          <a:pt x="2247244" y="395724"/>
                          <a:pt x="2033527" y="369332"/>
                        </a:cubicBezTo>
                        <a:cubicBezTo>
                          <a:pt x="1819810" y="342940"/>
                          <a:pt x="1676264" y="355053"/>
                          <a:pt x="1559037" y="369332"/>
                        </a:cubicBezTo>
                        <a:cubicBezTo>
                          <a:pt x="1441810" y="383612"/>
                          <a:pt x="1186037" y="350775"/>
                          <a:pt x="1084548" y="369332"/>
                        </a:cubicBezTo>
                        <a:cubicBezTo>
                          <a:pt x="983059" y="387889"/>
                          <a:pt x="245974" y="394137"/>
                          <a:pt x="0" y="369332"/>
                        </a:cubicBezTo>
                        <a:cubicBezTo>
                          <a:pt x="9927" y="265154"/>
                          <a:pt x="15630" y="805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Q7: How are missing data defined and handled? 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70FED5-9ACC-B6DC-7B4E-69C2AFDC7A3A}"/>
              </a:ext>
            </a:extLst>
          </p:cNvPr>
          <p:cNvSpPr txBox="1"/>
          <p:nvPr/>
        </p:nvSpPr>
        <p:spPr>
          <a:xfrm>
            <a:off x="2857087" y="4915492"/>
            <a:ext cx="687081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424262062">
                  <a:custGeom>
                    <a:avLst/>
                    <a:gdLst>
                      <a:gd name="connsiteX0" fmla="*/ 0 w 6780109"/>
                      <a:gd name="connsiteY0" fmla="*/ 0 h 646331"/>
                      <a:gd name="connsiteX1" fmla="*/ 678011 w 6780109"/>
                      <a:gd name="connsiteY1" fmla="*/ 0 h 646331"/>
                      <a:gd name="connsiteX2" fmla="*/ 1288221 w 6780109"/>
                      <a:gd name="connsiteY2" fmla="*/ 0 h 646331"/>
                      <a:gd name="connsiteX3" fmla="*/ 1898431 w 6780109"/>
                      <a:gd name="connsiteY3" fmla="*/ 0 h 646331"/>
                      <a:gd name="connsiteX4" fmla="*/ 2576441 w 6780109"/>
                      <a:gd name="connsiteY4" fmla="*/ 0 h 646331"/>
                      <a:gd name="connsiteX5" fmla="*/ 3254452 w 6780109"/>
                      <a:gd name="connsiteY5" fmla="*/ 0 h 646331"/>
                      <a:gd name="connsiteX6" fmla="*/ 4068065 w 6780109"/>
                      <a:gd name="connsiteY6" fmla="*/ 0 h 646331"/>
                      <a:gd name="connsiteX7" fmla="*/ 4746076 w 6780109"/>
                      <a:gd name="connsiteY7" fmla="*/ 0 h 646331"/>
                      <a:gd name="connsiteX8" fmla="*/ 5288485 w 6780109"/>
                      <a:gd name="connsiteY8" fmla="*/ 0 h 646331"/>
                      <a:gd name="connsiteX9" fmla="*/ 6102098 w 6780109"/>
                      <a:gd name="connsiteY9" fmla="*/ 0 h 646331"/>
                      <a:gd name="connsiteX10" fmla="*/ 6780109 w 6780109"/>
                      <a:gd name="connsiteY10" fmla="*/ 0 h 646331"/>
                      <a:gd name="connsiteX11" fmla="*/ 6780109 w 6780109"/>
                      <a:gd name="connsiteY11" fmla="*/ 646331 h 646331"/>
                      <a:gd name="connsiteX12" fmla="*/ 5966496 w 6780109"/>
                      <a:gd name="connsiteY12" fmla="*/ 646331 h 646331"/>
                      <a:gd name="connsiteX13" fmla="*/ 5152883 w 6780109"/>
                      <a:gd name="connsiteY13" fmla="*/ 646331 h 646331"/>
                      <a:gd name="connsiteX14" fmla="*/ 4610474 w 6780109"/>
                      <a:gd name="connsiteY14" fmla="*/ 646331 h 646331"/>
                      <a:gd name="connsiteX15" fmla="*/ 4000264 w 6780109"/>
                      <a:gd name="connsiteY15" fmla="*/ 646331 h 646331"/>
                      <a:gd name="connsiteX16" fmla="*/ 3525657 w 6780109"/>
                      <a:gd name="connsiteY16" fmla="*/ 646331 h 646331"/>
                      <a:gd name="connsiteX17" fmla="*/ 2983248 w 6780109"/>
                      <a:gd name="connsiteY17" fmla="*/ 646331 h 646331"/>
                      <a:gd name="connsiteX18" fmla="*/ 2440839 w 6780109"/>
                      <a:gd name="connsiteY18" fmla="*/ 646331 h 646331"/>
                      <a:gd name="connsiteX19" fmla="*/ 1966232 w 6780109"/>
                      <a:gd name="connsiteY19" fmla="*/ 646331 h 646331"/>
                      <a:gd name="connsiteX20" fmla="*/ 1356022 w 6780109"/>
                      <a:gd name="connsiteY20" fmla="*/ 646331 h 646331"/>
                      <a:gd name="connsiteX21" fmla="*/ 0 w 6780109"/>
                      <a:gd name="connsiteY21" fmla="*/ 646331 h 646331"/>
                      <a:gd name="connsiteX22" fmla="*/ 0 w 6780109"/>
                      <a:gd name="connsiteY22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80109" h="646331" fill="none" extrusionOk="0">
                        <a:moveTo>
                          <a:pt x="0" y="0"/>
                        </a:moveTo>
                        <a:cubicBezTo>
                          <a:pt x="279543" y="1508"/>
                          <a:pt x="467203" y="23301"/>
                          <a:pt x="678011" y="0"/>
                        </a:cubicBezTo>
                        <a:cubicBezTo>
                          <a:pt x="888819" y="-23301"/>
                          <a:pt x="1130388" y="29216"/>
                          <a:pt x="1288221" y="0"/>
                        </a:cubicBezTo>
                        <a:cubicBezTo>
                          <a:pt x="1446054" y="-29216"/>
                          <a:pt x="1693609" y="16649"/>
                          <a:pt x="1898431" y="0"/>
                        </a:cubicBezTo>
                        <a:cubicBezTo>
                          <a:pt x="2103253" y="-16649"/>
                          <a:pt x="2430958" y="20525"/>
                          <a:pt x="2576441" y="0"/>
                        </a:cubicBezTo>
                        <a:cubicBezTo>
                          <a:pt x="2721924" y="-20525"/>
                          <a:pt x="3009220" y="29173"/>
                          <a:pt x="3254452" y="0"/>
                        </a:cubicBezTo>
                        <a:cubicBezTo>
                          <a:pt x="3499684" y="-29173"/>
                          <a:pt x="3705888" y="-2921"/>
                          <a:pt x="4068065" y="0"/>
                        </a:cubicBezTo>
                        <a:cubicBezTo>
                          <a:pt x="4430242" y="2921"/>
                          <a:pt x="4488096" y="29692"/>
                          <a:pt x="4746076" y="0"/>
                        </a:cubicBezTo>
                        <a:cubicBezTo>
                          <a:pt x="5004056" y="-29692"/>
                          <a:pt x="5055622" y="4887"/>
                          <a:pt x="5288485" y="0"/>
                        </a:cubicBezTo>
                        <a:cubicBezTo>
                          <a:pt x="5521348" y="-4887"/>
                          <a:pt x="5788792" y="15146"/>
                          <a:pt x="6102098" y="0"/>
                        </a:cubicBezTo>
                        <a:cubicBezTo>
                          <a:pt x="6415404" y="-15146"/>
                          <a:pt x="6500677" y="31705"/>
                          <a:pt x="6780109" y="0"/>
                        </a:cubicBezTo>
                        <a:cubicBezTo>
                          <a:pt x="6777432" y="248705"/>
                          <a:pt x="6752893" y="356698"/>
                          <a:pt x="6780109" y="646331"/>
                        </a:cubicBezTo>
                        <a:cubicBezTo>
                          <a:pt x="6501720" y="662641"/>
                          <a:pt x="6250269" y="653976"/>
                          <a:pt x="5966496" y="646331"/>
                        </a:cubicBezTo>
                        <a:cubicBezTo>
                          <a:pt x="5682723" y="638686"/>
                          <a:pt x="5547864" y="681728"/>
                          <a:pt x="5152883" y="646331"/>
                        </a:cubicBezTo>
                        <a:cubicBezTo>
                          <a:pt x="4757902" y="610934"/>
                          <a:pt x="4811987" y="663965"/>
                          <a:pt x="4610474" y="646331"/>
                        </a:cubicBezTo>
                        <a:cubicBezTo>
                          <a:pt x="4408961" y="628697"/>
                          <a:pt x="4252843" y="643072"/>
                          <a:pt x="4000264" y="646331"/>
                        </a:cubicBezTo>
                        <a:cubicBezTo>
                          <a:pt x="3747685" y="649591"/>
                          <a:pt x="3706050" y="634859"/>
                          <a:pt x="3525657" y="646331"/>
                        </a:cubicBezTo>
                        <a:cubicBezTo>
                          <a:pt x="3345264" y="657803"/>
                          <a:pt x="3111934" y="668467"/>
                          <a:pt x="2983248" y="646331"/>
                        </a:cubicBezTo>
                        <a:cubicBezTo>
                          <a:pt x="2854562" y="624195"/>
                          <a:pt x="2612480" y="630644"/>
                          <a:pt x="2440839" y="646331"/>
                        </a:cubicBezTo>
                        <a:cubicBezTo>
                          <a:pt x="2269198" y="662018"/>
                          <a:pt x="2127415" y="661704"/>
                          <a:pt x="1966232" y="646331"/>
                        </a:cubicBezTo>
                        <a:cubicBezTo>
                          <a:pt x="1805049" y="630958"/>
                          <a:pt x="1646862" y="628446"/>
                          <a:pt x="1356022" y="646331"/>
                        </a:cubicBezTo>
                        <a:cubicBezTo>
                          <a:pt x="1065182" y="664217"/>
                          <a:pt x="627907" y="653434"/>
                          <a:pt x="0" y="646331"/>
                        </a:cubicBezTo>
                        <a:cubicBezTo>
                          <a:pt x="18447" y="408050"/>
                          <a:pt x="-15388" y="236817"/>
                          <a:pt x="0" y="0"/>
                        </a:cubicBezTo>
                        <a:close/>
                      </a:path>
                      <a:path w="6780109" h="646331" stroke="0" extrusionOk="0">
                        <a:moveTo>
                          <a:pt x="0" y="0"/>
                        </a:moveTo>
                        <a:cubicBezTo>
                          <a:pt x="180217" y="-32008"/>
                          <a:pt x="376807" y="33329"/>
                          <a:pt x="678011" y="0"/>
                        </a:cubicBezTo>
                        <a:cubicBezTo>
                          <a:pt x="979215" y="-33329"/>
                          <a:pt x="1250573" y="3369"/>
                          <a:pt x="1491624" y="0"/>
                        </a:cubicBezTo>
                        <a:cubicBezTo>
                          <a:pt x="1732675" y="-3369"/>
                          <a:pt x="1764844" y="6093"/>
                          <a:pt x="2034033" y="0"/>
                        </a:cubicBezTo>
                        <a:cubicBezTo>
                          <a:pt x="2303222" y="-6093"/>
                          <a:pt x="2367305" y="1322"/>
                          <a:pt x="2576441" y="0"/>
                        </a:cubicBezTo>
                        <a:cubicBezTo>
                          <a:pt x="2785577" y="-1322"/>
                          <a:pt x="3045842" y="25391"/>
                          <a:pt x="3186651" y="0"/>
                        </a:cubicBezTo>
                        <a:cubicBezTo>
                          <a:pt x="3327460" y="-25391"/>
                          <a:pt x="3570819" y="2548"/>
                          <a:pt x="3729060" y="0"/>
                        </a:cubicBezTo>
                        <a:cubicBezTo>
                          <a:pt x="3887301" y="-2548"/>
                          <a:pt x="4163096" y="23707"/>
                          <a:pt x="4407071" y="0"/>
                        </a:cubicBezTo>
                        <a:cubicBezTo>
                          <a:pt x="4651046" y="-23707"/>
                          <a:pt x="4833434" y="15733"/>
                          <a:pt x="5085082" y="0"/>
                        </a:cubicBezTo>
                        <a:cubicBezTo>
                          <a:pt x="5336730" y="-15733"/>
                          <a:pt x="5593842" y="5792"/>
                          <a:pt x="5763093" y="0"/>
                        </a:cubicBezTo>
                        <a:cubicBezTo>
                          <a:pt x="5932344" y="-5792"/>
                          <a:pt x="6501999" y="48882"/>
                          <a:pt x="6780109" y="0"/>
                        </a:cubicBezTo>
                        <a:cubicBezTo>
                          <a:pt x="6801505" y="293890"/>
                          <a:pt x="6808611" y="427598"/>
                          <a:pt x="6780109" y="646331"/>
                        </a:cubicBezTo>
                        <a:cubicBezTo>
                          <a:pt x="6548887" y="667564"/>
                          <a:pt x="6235325" y="672315"/>
                          <a:pt x="5966496" y="646331"/>
                        </a:cubicBezTo>
                        <a:cubicBezTo>
                          <a:pt x="5697667" y="620347"/>
                          <a:pt x="5567378" y="619915"/>
                          <a:pt x="5356286" y="646331"/>
                        </a:cubicBezTo>
                        <a:cubicBezTo>
                          <a:pt x="5145194" y="672748"/>
                          <a:pt x="4947981" y="635364"/>
                          <a:pt x="4746076" y="646331"/>
                        </a:cubicBezTo>
                        <a:cubicBezTo>
                          <a:pt x="4544171" y="657299"/>
                          <a:pt x="4277746" y="633087"/>
                          <a:pt x="3932463" y="646331"/>
                        </a:cubicBezTo>
                        <a:cubicBezTo>
                          <a:pt x="3587180" y="659575"/>
                          <a:pt x="3550546" y="640185"/>
                          <a:pt x="3390055" y="646331"/>
                        </a:cubicBezTo>
                        <a:cubicBezTo>
                          <a:pt x="3229564" y="652477"/>
                          <a:pt x="3046345" y="665380"/>
                          <a:pt x="2779845" y="646331"/>
                        </a:cubicBezTo>
                        <a:cubicBezTo>
                          <a:pt x="2513345" y="627283"/>
                          <a:pt x="2225289" y="671617"/>
                          <a:pt x="2034033" y="646331"/>
                        </a:cubicBezTo>
                        <a:cubicBezTo>
                          <a:pt x="1842777" y="621045"/>
                          <a:pt x="1704876" y="652007"/>
                          <a:pt x="1491624" y="646331"/>
                        </a:cubicBezTo>
                        <a:cubicBezTo>
                          <a:pt x="1278372" y="640655"/>
                          <a:pt x="1201787" y="633096"/>
                          <a:pt x="1017016" y="646331"/>
                        </a:cubicBezTo>
                        <a:cubicBezTo>
                          <a:pt x="832245" y="659566"/>
                          <a:pt x="478381" y="630916"/>
                          <a:pt x="0" y="646331"/>
                        </a:cubicBezTo>
                        <a:cubicBezTo>
                          <a:pt x="-29184" y="436747"/>
                          <a:pt x="-9863" y="1535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Q6: How do we exploit the granularity of digital outcome measures to learn more about the treatment?</a:t>
            </a:r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EC3873-27F1-97DB-585B-BECD9EB3F0F8}"/>
              </a:ext>
            </a:extLst>
          </p:cNvPr>
          <p:cNvSpPr txBox="1"/>
          <p:nvPr/>
        </p:nvSpPr>
        <p:spPr>
          <a:xfrm>
            <a:off x="2835406" y="3165183"/>
            <a:ext cx="687081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216799915">
                  <a:custGeom>
                    <a:avLst/>
                    <a:gdLst>
                      <a:gd name="connsiteX0" fmla="*/ 0 w 6758646"/>
                      <a:gd name="connsiteY0" fmla="*/ 0 h 369332"/>
                      <a:gd name="connsiteX1" fmla="*/ 473105 w 6758646"/>
                      <a:gd name="connsiteY1" fmla="*/ 0 h 369332"/>
                      <a:gd name="connsiteX2" fmla="*/ 946210 w 6758646"/>
                      <a:gd name="connsiteY2" fmla="*/ 0 h 369332"/>
                      <a:gd name="connsiteX3" fmla="*/ 1486902 w 6758646"/>
                      <a:gd name="connsiteY3" fmla="*/ 0 h 369332"/>
                      <a:gd name="connsiteX4" fmla="*/ 2095180 w 6758646"/>
                      <a:gd name="connsiteY4" fmla="*/ 0 h 369332"/>
                      <a:gd name="connsiteX5" fmla="*/ 2635872 w 6758646"/>
                      <a:gd name="connsiteY5" fmla="*/ 0 h 369332"/>
                      <a:gd name="connsiteX6" fmla="*/ 3176564 w 6758646"/>
                      <a:gd name="connsiteY6" fmla="*/ 0 h 369332"/>
                      <a:gd name="connsiteX7" fmla="*/ 3920015 w 6758646"/>
                      <a:gd name="connsiteY7" fmla="*/ 0 h 369332"/>
                      <a:gd name="connsiteX8" fmla="*/ 4731052 w 6758646"/>
                      <a:gd name="connsiteY8" fmla="*/ 0 h 369332"/>
                      <a:gd name="connsiteX9" fmla="*/ 5204157 w 6758646"/>
                      <a:gd name="connsiteY9" fmla="*/ 0 h 369332"/>
                      <a:gd name="connsiteX10" fmla="*/ 5812436 w 6758646"/>
                      <a:gd name="connsiteY10" fmla="*/ 0 h 369332"/>
                      <a:gd name="connsiteX11" fmla="*/ 6758646 w 6758646"/>
                      <a:gd name="connsiteY11" fmla="*/ 0 h 369332"/>
                      <a:gd name="connsiteX12" fmla="*/ 6758646 w 6758646"/>
                      <a:gd name="connsiteY12" fmla="*/ 369332 h 369332"/>
                      <a:gd name="connsiteX13" fmla="*/ 6285541 w 6758646"/>
                      <a:gd name="connsiteY13" fmla="*/ 369332 h 369332"/>
                      <a:gd name="connsiteX14" fmla="*/ 5542090 w 6758646"/>
                      <a:gd name="connsiteY14" fmla="*/ 369332 h 369332"/>
                      <a:gd name="connsiteX15" fmla="*/ 4798639 w 6758646"/>
                      <a:gd name="connsiteY15" fmla="*/ 369332 h 369332"/>
                      <a:gd name="connsiteX16" fmla="*/ 4190361 w 6758646"/>
                      <a:gd name="connsiteY16" fmla="*/ 369332 h 369332"/>
                      <a:gd name="connsiteX17" fmla="*/ 3446909 w 6758646"/>
                      <a:gd name="connsiteY17" fmla="*/ 369332 h 369332"/>
                      <a:gd name="connsiteX18" fmla="*/ 2771045 w 6758646"/>
                      <a:gd name="connsiteY18" fmla="*/ 369332 h 369332"/>
                      <a:gd name="connsiteX19" fmla="*/ 1960007 w 6758646"/>
                      <a:gd name="connsiteY19" fmla="*/ 369332 h 369332"/>
                      <a:gd name="connsiteX20" fmla="*/ 1419316 w 6758646"/>
                      <a:gd name="connsiteY20" fmla="*/ 369332 h 369332"/>
                      <a:gd name="connsiteX21" fmla="*/ 743451 w 6758646"/>
                      <a:gd name="connsiteY21" fmla="*/ 369332 h 369332"/>
                      <a:gd name="connsiteX22" fmla="*/ 0 w 6758646"/>
                      <a:gd name="connsiteY22" fmla="*/ 369332 h 369332"/>
                      <a:gd name="connsiteX23" fmla="*/ 0 w 6758646"/>
                      <a:gd name="connsiteY23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758646" h="369332" fill="none" extrusionOk="0">
                        <a:moveTo>
                          <a:pt x="0" y="0"/>
                        </a:moveTo>
                        <a:cubicBezTo>
                          <a:pt x="186272" y="1844"/>
                          <a:pt x="344524" y="10890"/>
                          <a:pt x="473105" y="0"/>
                        </a:cubicBezTo>
                        <a:cubicBezTo>
                          <a:pt x="601687" y="-10890"/>
                          <a:pt x="849529" y="14623"/>
                          <a:pt x="946210" y="0"/>
                        </a:cubicBezTo>
                        <a:cubicBezTo>
                          <a:pt x="1042892" y="-14623"/>
                          <a:pt x="1227356" y="-9022"/>
                          <a:pt x="1486902" y="0"/>
                        </a:cubicBezTo>
                        <a:cubicBezTo>
                          <a:pt x="1746448" y="9022"/>
                          <a:pt x="1853826" y="-7449"/>
                          <a:pt x="2095180" y="0"/>
                        </a:cubicBezTo>
                        <a:cubicBezTo>
                          <a:pt x="2336534" y="7449"/>
                          <a:pt x="2511197" y="-23827"/>
                          <a:pt x="2635872" y="0"/>
                        </a:cubicBezTo>
                        <a:cubicBezTo>
                          <a:pt x="2760547" y="23827"/>
                          <a:pt x="2916000" y="-21475"/>
                          <a:pt x="3176564" y="0"/>
                        </a:cubicBezTo>
                        <a:cubicBezTo>
                          <a:pt x="3437128" y="21475"/>
                          <a:pt x="3750129" y="13325"/>
                          <a:pt x="3920015" y="0"/>
                        </a:cubicBezTo>
                        <a:cubicBezTo>
                          <a:pt x="4089901" y="-13325"/>
                          <a:pt x="4486510" y="25782"/>
                          <a:pt x="4731052" y="0"/>
                        </a:cubicBezTo>
                        <a:cubicBezTo>
                          <a:pt x="4975594" y="-25782"/>
                          <a:pt x="5053717" y="4846"/>
                          <a:pt x="5204157" y="0"/>
                        </a:cubicBezTo>
                        <a:cubicBezTo>
                          <a:pt x="5354598" y="-4846"/>
                          <a:pt x="5659085" y="-7834"/>
                          <a:pt x="5812436" y="0"/>
                        </a:cubicBezTo>
                        <a:cubicBezTo>
                          <a:pt x="5965787" y="7834"/>
                          <a:pt x="6329070" y="37484"/>
                          <a:pt x="6758646" y="0"/>
                        </a:cubicBezTo>
                        <a:cubicBezTo>
                          <a:pt x="6771947" y="175257"/>
                          <a:pt x="6775977" y="220012"/>
                          <a:pt x="6758646" y="369332"/>
                        </a:cubicBezTo>
                        <a:cubicBezTo>
                          <a:pt x="6554266" y="376054"/>
                          <a:pt x="6444349" y="379913"/>
                          <a:pt x="6285541" y="369332"/>
                        </a:cubicBezTo>
                        <a:cubicBezTo>
                          <a:pt x="6126734" y="358751"/>
                          <a:pt x="5862457" y="353164"/>
                          <a:pt x="5542090" y="369332"/>
                        </a:cubicBezTo>
                        <a:cubicBezTo>
                          <a:pt x="5221723" y="385500"/>
                          <a:pt x="4948513" y="333518"/>
                          <a:pt x="4798639" y="369332"/>
                        </a:cubicBezTo>
                        <a:cubicBezTo>
                          <a:pt x="4648765" y="405146"/>
                          <a:pt x="4359031" y="352567"/>
                          <a:pt x="4190361" y="369332"/>
                        </a:cubicBezTo>
                        <a:cubicBezTo>
                          <a:pt x="4021691" y="386097"/>
                          <a:pt x="3724351" y="396715"/>
                          <a:pt x="3446909" y="369332"/>
                        </a:cubicBezTo>
                        <a:cubicBezTo>
                          <a:pt x="3169467" y="341949"/>
                          <a:pt x="3001262" y="356682"/>
                          <a:pt x="2771045" y="369332"/>
                        </a:cubicBezTo>
                        <a:cubicBezTo>
                          <a:pt x="2540828" y="381982"/>
                          <a:pt x="2231807" y="400189"/>
                          <a:pt x="1960007" y="369332"/>
                        </a:cubicBezTo>
                        <a:cubicBezTo>
                          <a:pt x="1688207" y="338475"/>
                          <a:pt x="1598342" y="352272"/>
                          <a:pt x="1419316" y="369332"/>
                        </a:cubicBezTo>
                        <a:cubicBezTo>
                          <a:pt x="1240290" y="386392"/>
                          <a:pt x="1000618" y="346309"/>
                          <a:pt x="743451" y="369332"/>
                        </a:cubicBezTo>
                        <a:cubicBezTo>
                          <a:pt x="486285" y="392355"/>
                          <a:pt x="329217" y="393358"/>
                          <a:pt x="0" y="369332"/>
                        </a:cubicBezTo>
                        <a:cubicBezTo>
                          <a:pt x="-4995" y="279450"/>
                          <a:pt x="-12175" y="133608"/>
                          <a:pt x="0" y="0"/>
                        </a:cubicBezTo>
                        <a:close/>
                      </a:path>
                      <a:path w="6758646" h="369332" stroke="0" extrusionOk="0">
                        <a:moveTo>
                          <a:pt x="0" y="0"/>
                        </a:moveTo>
                        <a:cubicBezTo>
                          <a:pt x="198694" y="23185"/>
                          <a:pt x="298827" y="-14343"/>
                          <a:pt x="473105" y="0"/>
                        </a:cubicBezTo>
                        <a:cubicBezTo>
                          <a:pt x="647383" y="14343"/>
                          <a:pt x="965930" y="9699"/>
                          <a:pt x="1148970" y="0"/>
                        </a:cubicBezTo>
                        <a:cubicBezTo>
                          <a:pt x="1332010" y="-9699"/>
                          <a:pt x="1474976" y="12103"/>
                          <a:pt x="1689662" y="0"/>
                        </a:cubicBezTo>
                        <a:cubicBezTo>
                          <a:pt x="1904348" y="-12103"/>
                          <a:pt x="2028806" y="-24695"/>
                          <a:pt x="2297940" y="0"/>
                        </a:cubicBezTo>
                        <a:cubicBezTo>
                          <a:pt x="2567074" y="24695"/>
                          <a:pt x="2770233" y="-27951"/>
                          <a:pt x="3108977" y="0"/>
                        </a:cubicBezTo>
                        <a:cubicBezTo>
                          <a:pt x="3447721" y="27951"/>
                          <a:pt x="3457143" y="12706"/>
                          <a:pt x="3582082" y="0"/>
                        </a:cubicBezTo>
                        <a:cubicBezTo>
                          <a:pt x="3707022" y="-12706"/>
                          <a:pt x="4056205" y="18326"/>
                          <a:pt x="4257947" y="0"/>
                        </a:cubicBezTo>
                        <a:cubicBezTo>
                          <a:pt x="4459689" y="-18326"/>
                          <a:pt x="4556824" y="22954"/>
                          <a:pt x="4731052" y="0"/>
                        </a:cubicBezTo>
                        <a:cubicBezTo>
                          <a:pt x="4905280" y="-22954"/>
                          <a:pt x="5264691" y="-35102"/>
                          <a:pt x="5542090" y="0"/>
                        </a:cubicBezTo>
                        <a:cubicBezTo>
                          <a:pt x="5819489" y="35102"/>
                          <a:pt x="6315958" y="-52812"/>
                          <a:pt x="6758646" y="0"/>
                        </a:cubicBezTo>
                        <a:cubicBezTo>
                          <a:pt x="6743121" y="74757"/>
                          <a:pt x="6763586" y="272233"/>
                          <a:pt x="6758646" y="369332"/>
                        </a:cubicBezTo>
                        <a:cubicBezTo>
                          <a:pt x="6496776" y="362858"/>
                          <a:pt x="6391816" y="391904"/>
                          <a:pt x="6217954" y="369332"/>
                        </a:cubicBezTo>
                        <a:cubicBezTo>
                          <a:pt x="6044092" y="346760"/>
                          <a:pt x="5581606" y="342539"/>
                          <a:pt x="5406917" y="369332"/>
                        </a:cubicBezTo>
                        <a:cubicBezTo>
                          <a:pt x="5232228" y="396125"/>
                          <a:pt x="4939729" y="345758"/>
                          <a:pt x="4663466" y="369332"/>
                        </a:cubicBezTo>
                        <a:cubicBezTo>
                          <a:pt x="4387203" y="392906"/>
                          <a:pt x="4246323" y="383311"/>
                          <a:pt x="4055188" y="369332"/>
                        </a:cubicBezTo>
                        <a:cubicBezTo>
                          <a:pt x="3864053" y="355353"/>
                          <a:pt x="3569642" y="339217"/>
                          <a:pt x="3379323" y="369332"/>
                        </a:cubicBezTo>
                        <a:cubicBezTo>
                          <a:pt x="3189004" y="399447"/>
                          <a:pt x="2846062" y="354969"/>
                          <a:pt x="2568285" y="369332"/>
                        </a:cubicBezTo>
                        <a:cubicBezTo>
                          <a:pt x="2290508" y="383695"/>
                          <a:pt x="1932783" y="354074"/>
                          <a:pt x="1757248" y="369332"/>
                        </a:cubicBezTo>
                        <a:cubicBezTo>
                          <a:pt x="1581713" y="384590"/>
                          <a:pt x="1422214" y="355790"/>
                          <a:pt x="1284143" y="369332"/>
                        </a:cubicBezTo>
                        <a:cubicBezTo>
                          <a:pt x="1146073" y="382874"/>
                          <a:pt x="420194" y="388656"/>
                          <a:pt x="0" y="369332"/>
                        </a:cubicBezTo>
                        <a:cubicBezTo>
                          <a:pt x="15215" y="222005"/>
                          <a:pt x="-14008" y="9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Q4: What are appropriate </a:t>
            </a:r>
            <a:r>
              <a:rPr lang="en-US" sz="2000" dirty="0" err="1"/>
              <a:t>estimands</a:t>
            </a:r>
            <a:r>
              <a:rPr lang="en-US" sz="2000" dirty="0"/>
              <a:t> for digital outcome</a:t>
            </a:r>
          </a:p>
          <a:p>
            <a:r>
              <a:rPr lang="en-US" sz="2000" dirty="0"/>
              <a:t> measures? </a:t>
            </a:r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8FDE7C-6D1C-BCD9-D090-9845F964D686}"/>
              </a:ext>
            </a:extLst>
          </p:cNvPr>
          <p:cNvSpPr txBox="1"/>
          <p:nvPr/>
        </p:nvSpPr>
        <p:spPr>
          <a:xfrm>
            <a:off x="2857091" y="4039362"/>
            <a:ext cx="68900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858333475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542274 w 6778422"/>
                      <a:gd name="connsiteY1" fmla="*/ 0 h 369332"/>
                      <a:gd name="connsiteX2" fmla="*/ 1220116 w 6778422"/>
                      <a:gd name="connsiteY2" fmla="*/ 0 h 369332"/>
                      <a:gd name="connsiteX3" fmla="*/ 1762390 w 6778422"/>
                      <a:gd name="connsiteY3" fmla="*/ 0 h 369332"/>
                      <a:gd name="connsiteX4" fmla="*/ 2575800 w 6778422"/>
                      <a:gd name="connsiteY4" fmla="*/ 0 h 369332"/>
                      <a:gd name="connsiteX5" fmla="*/ 3185858 w 6778422"/>
                      <a:gd name="connsiteY5" fmla="*/ 0 h 369332"/>
                      <a:gd name="connsiteX6" fmla="*/ 3660348 w 6778422"/>
                      <a:gd name="connsiteY6" fmla="*/ 0 h 369332"/>
                      <a:gd name="connsiteX7" fmla="*/ 4405974 w 6778422"/>
                      <a:gd name="connsiteY7" fmla="*/ 0 h 369332"/>
                      <a:gd name="connsiteX8" fmla="*/ 5219385 w 6778422"/>
                      <a:gd name="connsiteY8" fmla="*/ 0 h 369332"/>
                      <a:gd name="connsiteX9" fmla="*/ 5693874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303932 w 6778422"/>
                      <a:gd name="connsiteY12" fmla="*/ 369332 h 369332"/>
                      <a:gd name="connsiteX13" fmla="*/ 5693874 w 6778422"/>
                      <a:gd name="connsiteY13" fmla="*/ 369332 h 369332"/>
                      <a:gd name="connsiteX14" fmla="*/ 5219385 w 6778422"/>
                      <a:gd name="connsiteY14" fmla="*/ 369332 h 369332"/>
                      <a:gd name="connsiteX15" fmla="*/ 4609327 w 6778422"/>
                      <a:gd name="connsiteY15" fmla="*/ 369332 h 369332"/>
                      <a:gd name="connsiteX16" fmla="*/ 4134837 w 6778422"/>
                      <a:gd name="connsiteY16" fmla="*/ 369332 h 369332"/>
                      <a:gd name="connsiteX17" fmla="*/ 3456995 w 6778422"/>
                      <a:gd name="connsiteY17" fmla="*/ 369332 h 369332"/>
                      <a:gd name="connsiteX18" fmla="*/ 2643585 w 6778422"/>
                      <a:gd name="connsiteY18" fmla="*/ 369332 h 369332"/>
                      <a:gd name="connsiteX19" fmla="*/ 1830174 w 6778422"/>
                      <a:gd name="connsiteY19" fmla="*/ 369332 h 369332"/>
                      <a:gd name="connsiteX20" fmla="*/ 1152332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207544" y="-12564"/>
                          <a:pt x="346944" y="-7586"/>
                          <a:pt x="542274" y="0"/>
                        </a:cubicBezTo>
                        <a:cubicBezTo>
                          <a:pt x="737604" y="7586"/>
                          <a:pt x="984136" y="-20284"/>
                          <a:pt x="1220116" y="0"/>
                        </a:cubicBezTo>
                        <a:cubicBezTo>
                          <a:pt x="1456096" y="20284"/>
                          <a:pt x="1633285" y="-1596"/>
                          <a:pt x="1762390" y="0"/>
                        </a:cubicBezTo>
                        <a:cubicBezTo>
                          <a:pt x="1891495" y="1596"/>
                          <a:pt x="2228054" y="17456"/>
                          <a:pt x="2575800" y="0"/>
                        </a:cubicBezTo>
                        <a:cubicBezTo>
                          <a:pt x="2923546" y="-17456"/>
                          <a:pt x="3024694" y="-2979"/>
                          <a:pt x="3185858" y="0"/>
                        </a:cubicBezTo>
                        <a:cubicBezTo>
                          <a:pt x="3347022" y="2979"/>
                          <a:pt x="3500710" y="13129"/>
                          <a:pt x="3660348" y="0"/>
                        </a:cubicBezTo>
                        <a:cubicBezTo>
                          <a:pt x="3819986" y="-13129"/>
                          <a:pt x="4184109" y="-20257"/>
                          <a:pt x="4405974" y="0"/>
                        </a:cubicBezTo>
                        <a:cubicBezTo>
                          <a:pt x="4627839" y="20257"/>
                          <a:pt x="5049394" y="35814"/>
                          <a:pt x="5219385" y="0"/>
                        </a:cubicBezTo>
                        <a:cubicBezTo>
                          <a:pt x="5389376" y="-35814"/>
                          <a:pt x="5530335" y="-14552"/>
                          <a:pt x="5693874" y="0"/>
                        </a:cubicBezTo>
                        <a:cubicBezTo>
                          <a:pt x="5857413" y="14552"/>
                          <a:pt x="6422684" y="-27888"/>
                          <a:pt x="6778422" y="0"/>
                        </a:cubicBezTo>
                        <a:cubicBezTo>
                          <a:pt x="6766491" y="172235"/>
                          <a:pt x="6768231" y="217300"/>
                          <a:pt x="6778422" y="369332"/>
                        </a:cubicBezTo>
                        <a:cubicBezTo>
                          <a:pt x="6668076" y="348702"/>
                          <a:pt x="6464621" y="358983"/>
                          <a:pt x="6303932" y="369332"/>
                        </a:cubicBezTo>
                        <a:cubicBezTo>
                          <a:pt x="6143243" y="379682"/>
                          <a:pt x="5944747" y="361995"/>
                          <a:pt x="5693874" y="369332"/>
                        </a:cubicBezTo>
                        <a:cubicBezTo>
                          <a:pt x="5443001" y="376669"/>
                          <a:pt x="5367368" y="378882"/>
                          <a:pt x="5219385" y="369332"/>
                        </a:cubicBezTo>
                        <a:cubicBezTo>
                          <a:pt x="5071402" y="359782"/>
                          <a:pt x="4777981" y="385332"/>
                          <a:pt x="4609327" y="369332"/>
                        </a:cubicBezTo>
                        <a:cubicBezTo>
                          <a:pt x="4440673" y="353332"/>
                          <a:pt x="4327599" y="392608"/>
                          <a:pt x="4134837" y="369332"/>
                        </a:cubicBezTo>
                        <a:cubicBezTo>
                          <a:pt x="3942075" y="346057"/>
                          <a:pt x="3664050" y="344179"/>
                          <a:pt x="3456995" y="369332"/>
                        </a:cubicBezTo>
                        <a:cubicBezTo>
                          <a:pt x="3249940" y="394485"/>
                          <a:pt x="2831778" y="387207"/>
                          <a:pt x="2643585" y="369332"/>
                        </a:cubicBezTo>
                        <a:cubicBezTo>
                          <a:pt x="2455392" y="351458"/>
                          <a:pt x="2107612" y="370324"/>
                          <a:pt x="1830174" y="369332"/>
                        </a:cubicBezTo>
                        <a:cubicBezTo>
                          <a:pt x="1552736" y="368340"/>
                          <a:pt x="1370034" y="366513"/>
                          <a:pt x="1152332" y="369332"/>
                        </a:cubicBezTo>
                        <a:cubicBezTo>
                          <a:pt x="934630" y="372151"/>
                          <a:pt x="339494" y="343494"/>
                          <a:pt x="0" y="369332"/>
                        </a:cubicBezTo>
                        <a:cubicBezTo>
                          <a:pt x="13181" y="239419"/>
                          <a:pt x="11321" y="94522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181616" y="-34908"/>
                          <a:pt x="624244" y="2938"/>
                          <a:pt x="813411" y="0"/>
                        </a:cubicBezTo>
                        <a:cubicBezTo>
                          <a:pt x="1002578" y="-2938"/>
                          <a:pt x="1249800" y="-39537"/>
                          <a:pt x="1626821" y="0"/>
                        </a:cubicBezTo>
                        <a:cubicBezTo>
                          <a:pt x="2003842" y="39537"/>
                          <a:pt x="1978201" y="22681"/>
                          <a:pt x="2101311" y="0"/>
                        </a:cubicBezTo>
                        <a:cubicBezTo>
                          <a:pt x="2224421" y="-22681"/>
                          <a:pt x="2495272" y="-12839"/>
                          <a:pt x="2711369" y="0"/>
                        </a:cubicBezTo>
                        <a:cubicBezTo>
                          <a:pt x="2927466" y="12839"/>
                          <a:pt x="3084671" y="20694"/>
                          <a:pt x="3253643" y="0"/>
                        </a:cubicBezTo>
                        <a:cubicBezTo>
                          <a:pt x="3422615" y="-20694"/>
                          <a:pt x="3668188" y="10799"/>
                          <a:pt x="3999269" y="0"/>
                        </a:cubicBezTo>
                        <a:cubicBezTo>
                          <a:pt x="4330350" y="-10799"/>
                          <a:pt x="4457026" y="-4287"/>
                          <a:pt x="4609327" y="0"/>
                        </a:cubicBezTo>
                        <a:cubicBezTo>
                          <a:pt x="4761628" y="4287"/>
                          <a:pt x="5057889" y="-7400"/>
                          <a:pt x="5354953" y="0"/>
                        </a:cubicBezTo>
                        <a:cubicBezTo>
                          <a:pt x="5652017" y="7400"/>
                          <a:pt x="5659983" y="28196"/>
                          <a:pt x="5965011" y="0"/>
                        </a:cubicBezTo>
                        <a:cubicBezTo>
                          <a:pt x="6270039" y="-28196"/>
                          <a:pt x="6587624" y="7895"/>
                          <a:pt x="6778422" y="0"/>
                        </a:cubicBezTo>
                        <a:cubicBezTo>
                          <a:pt x="6784509" y="130083"/>
                          <a:pt x="6788220" y="269423"/>
                          <a:pt x="6778422" y="369332"/>
                        </a:cubicBezTo>
                        <a:cubicBezTo>
                          <a:pt x="6470341" y="335879"/>
                          <a:pt x="6359722" y="363316"/>
                          <a:pt x="6100580" y="369332"/>
                        </a:cubicBezTo>
                        <a:cubicBezTo>
                          <a:pt x="5841438" y="375348"/>
                          <a:pt x="5674106" y="400601"/>
                          <a:pt x="5354953" y="369332"/>
                        </a:cubicBezTo>
                        <a:cubicBezTo>
                          <a:pt x="5035800" y="338063"/>
                          <a:pt x="4975721" y="358388"/>
                          <a:pt x="4744895" y="369332"/>
                        </a:cubicBezTo>
                        <a:cubicBezTo>
                          <a:pt x="4514069" y="380276"/>
                          <a:pt x="4329938" y="397132"/>
                          <a:pt x="3999269" y="369332"/>
                        </a:cubicBezTo>
                        <a:cubicBezTo>
                          <a:pt x="3668600" y="341532"/>
                          <a:pt x="3577539" y="342662"/>
                          <a:pt x="3321427" y="369332"/>
                        </a:cubicBezTo>
                        <a:cubicBezTo>
                          <a:pt x="3065315" y="396002"/>
                          <a:pt x="2872702" y="386563"/>
                          <a:pt x="2711369" y="369332"/>
                        </a:cubicBezTo>
                        <a:cubicBezTo>
                          <a:pt x="2550036" y="352101"/>
                          <a:pt x="2389835" y="366570"/>
                          <a:pt x="2101311" y="369332"/>
                        </a:cubicBezTo>
                        <a:cubicBezTo>
                          <a:pt x="1812787" y="372094"/>
                          <a:pt x="1730883" y="350222"/>
                          <a:pt x="1423469" y="369332"/>
                        </a:cubicBezTo>
                        <a:cubicBezTo>
                          <a:pt x="1116055" y="388442"/>
                          <a:pt x="951652" y="399238"/>
                          <a:pt x="813411" y="369332"/>
                        </a:cubicBezTo>
                        <a:cubicBezTo>
                          <a:pt x="675170" y="339426"/>
                          <a:pt x="255181" y="341261"/>
                          <a:pt x="0" y="369332"/>
                        </a:cubicBezTo>
                        <a:cubicBezTo>
                          <a:pt x="-2089" y="233619"/>
                          <a:pt x="1620" y="1744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Q5: How do seasonal/behavioral variations affect</a:t>
            </a:r>
          </a:p>
          <a:p>
            <a:r>
              <a:rPr lang="en-US" sz="2000" dirty="0"/>
              <a:t> design/analysis? </a:t>
            </a:r>
            <a:endParaRPr lang="en-GB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0B310-3DD0-CF03-8D6D-70A12415C02F}"/>
              </a:ext>
            </a:extLst>
          </p:cNvPr>
          <p:cNvSpPr txBox="1"/>
          <p:nvPr/>
        </p:nvSpPr>
        <p:spPr>
          <a:xfrm>
            <a:off x="2857087" y="6296230"/>
            <a:ext cx="687080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858333475">
                  <a:custGeom>
                    <a:avLst/>
                    <a:gdLst>
                      <a:gd name="connsiteX0" fmla="*/ 0 w 6760818"/>
                      <a:gd name="connsiteY0" fmla="*/ 0 h 369332"/>
                      <a:gd name="connsiteX1" fmla="*/ 540865 w 6760818"/>
                      <a:gd name="connsiteY1" fmla="*/ 0 h 369332"/>
                      <a:gd name="connsiteX2" fmla="*/ 1216947 w 6760818"/>
                      <a:gd name="connsiteY2" fmla="*/ 0 h 369332"/>
                      <a:gd name="connsiteX3" fmla="*/ 1757813 w 6760818"/>
                      <a:gd name="connsiteY3" fmla="*/ 0 h 369332"/>
                      <a:gd name="connsiteX4" fmla="*/ 2569111 w 6760818"/>
                      <a:gd name="connsiteY4" fmla="*/ 0 h 369332"/>
                      <a:gd name="connsiteX5" fmla="*/ 3177584 w 6760818"/>
                      <a:gd name="connsiteY5" fmla="*/ 0 h 369332"/>
                      <a:gd name="connsiteX6" fmla="*/ 3650842 w 6760818"/>
                      <a:gd name="connsiteY6" fmla="*/ 0 h 369332"/>
                      <a:gd name="connsiteX7" fmla="*/ 4394532 w 6760818"/>
                      <a:gd name="connsiteY7" fmla="*/ 0 h 369332"/>
                      <a:gd name="connsiteX8" fmla="*/ 5205830 w 6760818"/>
                      <a:gd name="connsiteY8" fmla="*/ 0 h 369332"/>
                      <a:gd name="connsiteX9" fmla="*/ 5679087 w 6760818"/>
                      <a:gd name="connsiteY9" fmla="*/ 0 h 369332"/>
                      <a:gd name="connsiteX10" fmla="*/ 6760818 w 6760818"/>
                      <a:gd name="connsiteY10" fmla="*/ 0 h 369332"/>
                      <a:gd name="connsiteX11" fmla="*/ 6760818 w 6760818"/>
                      <a:gd name="connsiteY11" fmla="*/ 369332 h 369332"/>
                      <a:gd name="connsiteX12" fmla="*/ 6287561 w 6760818"/>
                      <a:gd name="connsiteY12" fmla="*/ 369332 h 369332"/>
                      <a:gd name="connsiteX13" fmla="*/ 5679087 w 6760818"/>
                      <a:gd name="connsiteY13" fmla="*/ 369332 h 369332"/>
                      <a:gd name="connsiteX14" fmla="*/ 5205830 w 6760818"/>
                      <a:gd name="connsiteY14" fmla="*/ 369332 h 369332"/>
                      <a:gd name="connsiteX15" fmla="*/ 4597356 w 6760818"/>
                      <a:gd name="connsiteY15" fmla="*/ 369332 h 369332"/>
                      <a:gd name="connsiteX16" fmla="*/ 4124099 w 6760818"/>
                      <a:gd name="connsiteY16" fmla="*/ 369332 h 369332"/>
                      <a:gd name="connsiteX17" fmla="*/ 3448017 w 6760818"/>
                      <a:gd name="connsiteY17" fmla="*/ 369332 h 369332"/>
                      <a:gd name="connsiteX18" fmla="*/ 2636719 w 6760818"/>
                      <a:gd name="connsiteY18" fmla="*/ 369332 h 369332"/>
                      <a:gd name="connsiteX19" fmla="*/ 1825421 w 6760818"/>
                      <a:gd name="connsiteY19" fmla="*/ 369332 h 369332"/>
                      <a:gd name="connsiteX20" fmla="*/ 1149339 w 6760818"/>
                      <a:gd name="connsiteY20" fmla="*/ 369332 h 369332"/>
                      <a:gd name="connsiteX21" fmla="*/ 0 w 6760818"/>
                      <a:gd name="connsiteY21" fmla="*/ 369332 h 369332"/>
                      <a:gd name="connsiteX22" fmla="*/ 0 w 6760818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60818" h="369332" fill="none" extrusionOk="0">
                        <a:moveTo>
                          <a:pt x="0" y="0"/>
                        </a:moveTo>
                        <a:cubicBezTo>
                          <a:pt x="265030" y="-6314"/>
                          <a:pt x="309264" y="-13515"/>
                          <a:pt x="540865" y="0"/>
                        </a:cubicBezTo>
                        <a:cubicBezTo>
                          <a:pt x="772466" y="13515"/>
                          <a:pt x="969005" y="29475"/>
                          <a:pt x="1216947" y="0"/>
                        </a:cubicBezTo>
                        <a:cubicBezTo>
                          <a:pt x="1464889" y="-29475"/>
                          <a:pt x="1646854" y="-21429"/>
                          <a:pt x="1757813" y="0"/>
                        </a:cubicBezTo>
                        <a:cubicBezTo>
                          <a:pt x="1868772" y="21429"/>
                          <a:pt x="2338827" y="-20212"/>
                          <a:pt x="2569111" y="0"/>
                        </a:cubicBezTo>
                        <a:cubicBezTo>
                          <a:pt x="2799395" y="20212"/>
                          <a:pt x="2884346" y="-29992"/>
                          <a:pt x="3177584" y="0"/>
                        </a:cubicBezTo>
                        <a:cubicBezTo>
                          <a:pt x="3470822" y="29992"/>
                          <a:pt x="3448425" y="-11859"/>
                          <a:pt x="3650842" y="0"/>
                        </a:cubicBezTo>
                        <a:cubicBezTo>
                          <a:pt x="3853259" y="11859"/>
                          <a:pt x="4175665" y="-35628"/>
                          <a:pt x="4394532" y="0"/>
                        </a:cubicBezTo>
                        <a:cubicBezTo>
                          <a:pt x="4613399" y="35628"/>
                          <a:pt x="4951800" y="22369"/>
                          <a:pt x="5205830" y="0"/>
                        </a:cubicBezTo>
                        <a:cubicBezTo>
                          <a:pt x="5459860" y="-22369"/>
                          <a:pt x="5548722" y="-13647"/>
                          <a:pt x="5679087" y="0"/>
                        </a:cubicBezTo>
                        <a:cubicBezTo>
                          <a:pt x="5809452" y="13647"/>
                          <a:pt x="6307579" y="22376"/>
                          <a:pt x="6760818" y="0"/>
                        </a:cubicBezTo>
                        <a:cubicBezTo>
                          <a:pt x="6748887" y="172235"/>
                          <a:pt x="6750627" y="217300"/>
                          <a:pt x="6760818" y="369332"/>
                        </a:cubicBezTo>
                        <a:cubicBezTo>
                          <a:pt x="6636764" y="366416"/>
                          <a:pt x="6447526" y="369993"/>
                          <a:pt x="6287561" y="369332"/>
                        </a:cubicBezTo>
                        <a:cubicBezTo>
                          <a:pt x="6127596" y="368671"/>
                          <a:pt x="5928693" y="363854"/>
                          <a:pt x="5679087" y="369332"/>
                        </a:cubicBezTo>
                        <a:cubicBezTo>
                          <a:pt x="5429481" y="374810"/>
                          <a:pt x="5348338" y="370919"/>
                          <a:pt x="5205830" y="369332"/>
                        </a:cubicBezTo>
                        <a:cubicBezTo>
                          <a:pt x="5063322" y="367745"/>
                          <a:pt x="4864263" y="376550"/>
                          <a:pt x="4597356" y="369332"/>
                        </a:cubicBezTo>
                        <a:cubicBezTo>
                          <a:pt x="4330449" y="362114"/>
                          <a:pt x="4280563" y="374505"/>
                          <a:pt x="4124099" y="369332"/>
                        </a:cubicBezTo>
                        <a:cubicBezTo>
                          <a:pt x="3967635" y="364159"/>
                          <a:pt x="3752694" y="372499"/>
                          <a:pt x="3448017" y="369332"/>
                        </a:cubicBezTo>
                        <a:cubicBezTo>
                          <a:pt x="3143340" y="366165"/>
                          <a:pt x="2933363" y="344386"/>
                          <a:pt x="2636719" y="369332"/>
                        </a:cubicBezTo>
                        <a:cubicBezTo>
                          <a:pt x="2340075" y="394278"/>
                          <a:pt x="2224208" y="381712"/>
                          <a:pt x="1825421" y="369332"/>
                        </a:cubicBezTo>
                        <a:cubicBezTo>
                          <a:pt x="1426634" y="356952"/>
                          <a:pt x="1467559" y="348356"/>
                          <a:pt x="1149339" y="369332"/>
                        </a:cubicBezTo>
                        <a:cubicBezTo>
                          <a:pt x="831119" y="390308"/>
                          <a:pt x="287779" y="318537"/>
                          <a:pt x="0" y="369332"/>
                        </a:cubicBezTo>
                        <a:cubicBezTo>
                          <a:pt x="13181" y="239419"/>
                          <a:pt x="11321" y="94522"/>
                          <a:pt x="0" y="0"/>
                        </a:cubicBezTo>
                        <a:close/>
                      </a:path>
                      <a:path w="6760818" h="369332" stroke="0" extrusionOk="0">
                        <a:moveTo>
                          <a:pt x="0" y="0"/>
                        </a:moveTo>
                        <a:cubicBezTo>
                          <a:pt x="320172" y="36331"/>
                          <a:pt x="412779" y="-24462"/>
                          <a:pt x="811298" y="0"/>
                        </a:cubicBezTo>
                        <a:cubicBezTo>
                          <a:pt x="1209817" y="24462"/>
                          <a:pt x="1347197" y="3549"/>
                          <a:pt x="1622596" y="0"/>
                        </a:cubicBezTo>
                        <a:cubicBezTo>
                          <a:pt x="1897995" y="-3549"/>
                          <a:pt x="1970286" y="-8055"/>
                          <a:pt x="2095854" y="0"/>
                        </a:cubicBezTo>
                        <a:cubicBezTo>
                          <a:pt x="2221422" y="8055"/>
                          <a:pt x="2430006" y="23387"/>
                          <a:pt x="2704327" y="0"/>
                        </a:cubicBezTo>
                        <a:cubicBezTo>
                          <a:pt x="2978648" y="-23387"/>
                          <a:pt x="2988076" y="4753"/>
                          <a:pt x="3245193" y="0"/>
                        </a:cubicBezTo>
                        <a:cubicBezTo>
                          <a:pt x="3502310" y="-4753"/>
                          <a:pt x="3835505" y="34296"/>
                          <a:pt x="3988883" y="0"/>
                        </a:cubicBezTo>
                        <a:cubicBezTo>
                          <a:pt x="4142261" y="-34296"/>
                          <a:pt x="4314672" y="-27439"/>
                          <a:pt x="4597356" y="0"/>
                        </a:cubicBezTo>
                        <a:cubicBezTo>
                          <a:pt x="4880040" y="27439"/>
                          <a:pt x="5175640" y="-26947"/>
                          <a:pt x="5341046" y="0"/>
                        </a:cubicBezTo>
                        <a:cubicBezTo>
                          <a:pt x="5506452" y="26947"/>
                          <a:pt x="5700816" y="-25200"/>
                          <a:pt x="5949520" y="0"/>
                        </a:cubicBezTo>
                        <a:cubicBezTo>
                          <a:pt x="6198224" y="25200"/>
                          <a:pt x="6397135" y="-21885"/>
                          <a:pt x="6760818" y="0"/>
                        </a:cubicBezTo>
                        <a:cubicBezTo>
                          <a:pt x="6766905" y="130083"/>
                          <a:pt x="6770616" y="269423"/>
                          <a:pt x="6760818" y="369332"/>
                        </a:cubicBezTo>
                        <a:cubicBezTo>
                          <a:pt x="6515281" y="375826"/>
                          <a:pt x="6364483" y="354054"/>
                          <a:pt x="6084736" y="369332"/>
                        </a:cubicBezTo>
                        <a:cubicBezTo>
                          <a:pt x="5804989" y="384610"/>
                          <a:pt x="5559408" y="397054"/>
                          <a:pt x="5341046" y="369332"/>
                        </a:cubicBezTo>
                        <a:cubicBezTo>
                          <a:pt x="5122684" y="341611"/>
                          <a:pt x="4995323" y="397248"/>
                          <a:pt x="4732573" y="369332"/>
                        </a:cubicBezTo>
                        <a:cubicBezTo>
                          <a:pt x="4469823" y="341416"/>
                          <a:pt x="4209883" y="343648"/>
                          <a:pt x="3988883" y="369332"/>
                        </a:cubicBezTo>
                        <a:cubicBezTo>
                          <a:pt x="3767883" y="395017"/>
                          <a:pt x="3454718" y="394556"/>
                          <a:pt x="3312801" y="369332"/>
                        </a:cubicBezTo>
                        <a:cubicBezTo>
                          <a:pt x="3170884" y="344108"/>
                          <a:pt x="2845232" y="394888"/>
                          <a:pt x="2704327" y="369332"/>
                        </a:cubicBezTo>
                        <a:cubicBezTo>
                          <a:pt x="2563422" y="343776"/>
                          <a:pt x="2270041" y="351197"/>
                          <a:pt x="2095854" y="369332"/>
                        </a:cubicBezTo>
                        <a:cubicBezTo>
                          <a:pt x="1921667" y="387467"/>
                          <a:pt x="1604767" y="372939"/>
                          <a:pt x="1419772" y="369332"/>
                        </a:cubicBezTo>
                        <a:cubicBezTo>
                          <a:pt x="1234777" y="365725"/>
                          <a:pt x="969711" y="345559"/>
                          <a:pt x="811298" y="369332"/>
                        </a:cubicBezTo>
                        <a:cubicBezTo>
                          <a:pt x="652885" y="393105"/>
                          <a:pt x="370861" y="405564"/>
                          <a:pt x="0" y="369332"/>
                        </a:cubicBezTo>
                        <a:cubicBezTo>
                          <a:pt x="-2089" y="233619"/>
                          <a:pt x="1620" y="1744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Q8: Is evidence synthesis possible? 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7E252-0E7B-F3A5-4358-0E9E352AAC67}"/>
              </a:ext>
            </a:extLst>
          </p:cNvPr>
          <p:cNvSpPr txBox="1"/>
          <p:nvPr/>
        </p:nvSpPr>
        <p:spPr>
          <a:xfrm>
            <a:off x="2514600" y="1186543"/>
            <a:ext cx="7870371" cy="637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46A5A4-7C2E-37A2-D2A8-66DCD9138364}"/>
              </a:ext>
            </a:extLst>
          </p:cNvPr>
          <p:cNvSpPr txBox="1"/>
          <p:nvPr/>
        </p:nvSpPr>
        <p:spPr>
          <a:xfrm>
            <a:off x="2634343" y="2482349"/>
            <a:ext cx="748937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60073-D0BD-31C7-9144-05ED65B37FD7}"/>
              </a:ext>
            </a:extLst>
          </p:cNvPr>
          <p:cNvSpPr txBox="1"/>
          <p:nvPr/>
        </p:nvSpPr>
        <p:spPr>
          <a:xfrm>
            <a:off x="2443843" y="6220377"/>
            <a:ext cx="7870371" cy="637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21B0C-9E41-82A4-5EEB-E2093D284C56}"/>
              </a:ext>
            </a:extLst>
          </p:cNvPr>
          <p:cNvSpPr txBox="1"/>
          <p:nvPr/>
        </p:nvSpPr>
        <p:spPr>
          <a:xfrm>
            <a:off x="2607127" y="4777105"/>
            <a:ext cx="74893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255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A69EF-09E0-99D3-063E-E4A8BBF53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8C34-EF1B-C5F5-1C9E-D4F9524B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6E3C0-785D-7271-218A-B4F5C187A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12" t="12959" r="39979"/>
          <a:stretch/>
        </p:blipFill>
        <p:spPr>
          <a:xfrm>
            <a:off x="10476535" y="2026074"/>
            <a:ext cx="1071695" cy="2945183"/>
          </a:xfrm>
          <a:prstGeom prst="rect">
            <a:avLst/>
          </a:prstGeom>
        </p:spPr>
      </p:pic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9B4ADEB0-0812-17F1-7F07-E2B554E70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7635"/>
            <a:ext cx="9472280" cy="48772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44 participants were randomized on a 2:1 ratio to the new treatment. </a:t>
            </a:r>
            <a:br>
              <a:rPr lang="en-US" sz="2000" dirty="0"/>
            </a:br>
            <a:r>
              <a:rPr lang="en-US" sz="2000" dirty="0"/>
              <a:t>They wore the accelerometer for four weeks at baseline and four weeks at follow-up.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br>
              <a:rPr lang="en-US" sz="2000" dirty="0"/>
            </a:br>
            <a:r>
              <a:rPr lang="en-US" sz="2000" dirty="0"/>
              <a:t>What is the impact on the primary analysis of the digital outcome measure if: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Due to </a:t>
            </a:r>
            <a:r>
              <a:rPr lang="en-US" sz="2000" b="1" dirty="0"/>
              <a:t>seasonality</a:t>
            </a:r>
            <a:r>
              <a:rPr lang="en-US" sz="2000" dirty="0"/>
              <a:t>, some patients have higher MVPA at follow-up?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Due to an </a:t>
            </a:r>
            <a:r>
              <a:rPr lang="en-US" sz="2000" b="1" dirty="0"/>
              <a:t>observer effect</a:t>
            </a:r>
            <a:r>
              <a:rPr lang="en-US" sz="2000" dirty="0"/>
              <a:t>, week 1 has higher MVPA than other weeks?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</a:t>
            </a:r>
            <a:r>
              <a:rPr lang="en-US" sz="2000" dirty="0"/>
              <a:t>he </a:t>
            </a:r>
            <a:r>
              <a:rPr lang="en-US" sz="2000" b="1" dirty="0"/>
              <a:t>measurement period </a:t>
            </a:r>
            <a:r>
              <a:rPr lang="en-US" sz="2000" dirty="0"/>
              <a:t>is two weeks instead of four weeks?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Outcomes are </a:t>
            </a:r>
            <a:r>
              <a:rPr lang="en-US" sz="2000" b="1" dirty="0"/>
              <a:t>Missing Completely at Random </a:t>
            </a:r>
            <a:r>
              <a:rPr lang="en-US" sz="2000" dirty="0"/>
              <a:t>or </a:t>
            </a:r>
            <a:r>
              <a:rPr lang="en-US" sz="2000" b="1" dirty="0"/>
              <a:t>Missing Not at Random</a:t>
            </a:r>
            <a:r>
              <a:rPr lang="en-US" sz="2000" dirty="0"/>
              <a:t>?  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9C0C7D-75C9-A267-A80A-A1A4BB46F061}"/>
              </a:ext>
            </a:extLst>
          </p:cNvPr>
          <p:cNvGrpSpPr/>
          <p:nvPr/>
        </p:nvGrpSpPr>
        <p:grpSpPr>
          <a:xfrm>
            <a:off x="1780450" y="2382502"/>
            <a:ext cx="1072812" cy="1298971"/>
            <a:chOff x="2628175" y="2117804"/>
            <a:chExt cx="1072812" cy="1298971"/>
          </a:xfrm>
        </p:grpSpPr>
        <p:pic>
          <p:nvPicPr>
            <p:cNvPr id="25" name="Graphic 24" descr="Daily calendar outline">
              <a:extLst>
                <a:ext uri="{FF2B5EF4-FFF2-40B4-BE49-F238E27FC236}">
                  <a16:creationId xmlns:a16="http://schemas.microsoft.com/office/drawing/2014/main" id="{52DC3CB1-F3C9-8FCB-D5B2-2E776E66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28175" y="2307566"/>
              <a:ext cx="914400" cy="914400"/>
            </a:xfrm>
            <a:prstGeom prst="rect">
              <a:avLst/>
            </a:prstGeom>
          </p:spPr>
        </p:pic>
        <p:pic>
          <p:nvPicPr>
            <p:cNvPr id="30" name="Picture 29" descr="wGT3X-BT | ActiGraph Wearable Devices">
              <a:extLst>
                <a:ext uri="{FF2B5EF4-FFF2-40B4-BE49-F238E27FC236}">
                  <a16:creationId xmlns:a16="http://schemas.microsoft.com/office/drawing/2014/main" id="{D05325F9-18F7-F5E7-11A5-C6DC3E62C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302" y="2514442"/>
              <a:ext cx="596132" cy="596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B6B91B-8748-CC00-5433-40DF5C24DD3C}"/>
                </a:ext>
              </a:extLst>
            </p:cNvPr>
            <p:cNvSpPr txBox="1"/>
            <p:nvPr/>
          </p:nvSpPr>
          <p:spPr>
            <a:xfrm>
              <a:off x="2651747" y="2117804"/>
              <a:ext cx="10278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Baseline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F80707-8896-5A1F-B166-6288C6AC1D03}"/>
                </a:ext>
              </a:extLst>
            </p:cNvPr>
            <p:cNvSpPr txBox="1"/>
            <p:nvPr/>
          </p:nvSpPr>
          <p:spPr>
            <a:xfrm>
              <a:off x="2729246" y="3078221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Month 1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F92B2B-03B3-D110-82F0-4C4AFBE6378C}"/>
              </a:ext>
            </a:extLst>
          </p:cNvPr>
          <p:cNvGrpSpPr/>
          <p:nvPr/>
        </p:nvGrpSpPr>
        <p:grpSpPr>
          <a:xfrm>
            <a:off x="3599904" y="2572264"/>
            <a:ext cx="1072812" cy="1105766"/>
            <a:chOff x="3876129" y="2307566"/>
            <a:chExt cx="1072812" cy="1105766"/>
          </a:xfrm>
        </p:grpSpPr>
        <p:pic>
          <p:nvPicPr>
            <p:cNvPr id="26" name="Graphic 25" descr="Daily calendar outline">
              <a:extLst>
                <a:ext uri="{FF2B5EF4-FFF2-40B4-BE49-F238E27FC236}">
                  <a16:creationId xmlns:a16="http://schemas.microsoft.com/office/drawing/2014/main" id="{7247F235-5984-D729-8B43-70C19592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76129" y="2307566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1F9750-85E1-0CCB-0B09-57F19FC14CFF}"/>
                </a:ext>
              </a:extLst>
            </p:cNvPr>
            <p:cNvSpPr txBox="1"/>
            <p:nvPr/>
          </p:nvSpPr>
          <p:spPr>
            <a:xfrm>
              <a:off x="3977200" y="3074778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Month 2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FB3505-8B07-AF38-A568-51DEB7139106}"/>
              </a:ext>
            </a:extLst>
          </p:cNvPr>
          <p:cNvGrpSpPr/>
          <p:nvPr/>
        </p:nvGrpSpPr>
        <p:grpSpPr>
          <a:xfrm>
            <a:off x="5124083" y="2572264"/>
            <a:ext cx="1072812" cy="1116868"/>
            <a:chOff x="5124083" y="2307566"/>
            <a:chExt cx="1072812" cy="1116868"/>
          </a:xfrm>
        </p:grpSpPr>
        <p:pic>
          <p:nvPicPr>
            <p:cNvPr id="27" name="Graphic 26" descr="Daily calendar outline">
              <a:extLst>
                <a:ext uri="{FF2B5EF4-FFF2-40B4-BE49-F238E27FC236}">
                  <a16:creationId xmlns:a16="http://schemas.microsoft.com/office/drawing/2014/main" id="{880F9796-82EF-34ED-9890-F96A36595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24083" y="2307566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0AE239-2493-2E94-FAAB-EC8BD3600214}"/>
                </a:ext>
              </a:extLst>
            </p:cNvPr>
            <p:cNvSpPr txBox="1"/>
            <p:nvPr/>
          </p:nvSpPr>
          <p:spPr>
            <a:xfrm>
              <a:off x="5225154" y="3085880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Month 3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CD33CC-DC1E-AB80-EC85-A4476ECB07A5}"/>
              </a:ext>
            </a:extLst>
          </p:cNvPr>
          <p:cNvGrpSpPr/>
          <p:nvPr/>
        </p:nvGrpSpPr>
        <p:grpSpPr>
          <a:xfrm>
            <a:off x="6448237" y="2572264"/>
            <a:ext cx="1075001" cy="1115410"/>
            <a:chOff x="6372037" y="2307566"/>
            <a:chExt cx="1075001" cy="1115410"/>
          </a:xfrm>
        </p:grpSpPr>
        <p:pic>
          <p:nvPicPr>
            <p:cNvPr id="28" name="Graphic 27" descr="Daily calendar outline">
              <a:extLst>
                <a:ext uri="{FF2B5EF4-FFF2-40B4-BE49-F238E27FC236}">
                  <a16:creationId xmlns:a16="http://schemas.microsoft.com/office/drawing/2014/main" id="{1907F16B-4D15-D72B-BC44-D37A9A6AF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72037" y="2307566"/>
              <a:ext cx="914400" cy="9144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DA72121-5A3B-31D5-E0F0-EE65D646C0C3}"/>
                </a:ext>
              </a:extLst>
            </p:cNvPr>
            <p:cNvSpPr txBox="1"/>
            <p:nvPr/>
          </p:nvSpPr>
          <p:spPr>
            <a:xfrm>
              <a:off x="6475297" y="3084422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Month 4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8C0F89-5F72-6877-339E-35FF1E75CCD0}"/>
              </a:ext>
            </a:extLst>
          </p:cNvPr>
          <p:cNvGrpSpPr/>
          <p:nvPr/>
        </p:nvGrpSpPr>
        <p:grpSpPr>
          <a:xfrm>
            <a:off x="7847406" y="2354755"/>
            <a:ext cx="1178197" cy="1318092"/>
            <a:chOff x="7590231" y="2090057"/>
            <a:chExt cx="1178197" cy="1318092"/>
          </a:xfrm>
        </p:grpSpPr>
        <p:pic>
          <p:nvPicPr>
            <p:cNvPr id="29" name="Graphic 28" descr="Daily calendar outline">
              <a:extLst>
                <a:ext uri="{FF2B5EF4-FFF2-40B4-BE49-F238E27FC236}">
                  <a16:creationId xmlns:a16="http://schemas.microsoft.com/office/drawing/2014/main" id="{8D56E0AC-D16D-16EA-D894-CFFECCEF7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90231" y="2286000"/>
              <a:ext cx="914400" cy="9144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11785D-1756-85E3-086D-2B61C41462E0}"/>
                </a:ext>
              </a:extLst>
            </p:cNvPr>
            <p:cNvSpPr txBox="1"/>
            <p:nvPr/>
          </p:nvSpPr>
          <p:spPr>
            <a:xfrm>
              <a:off x="7691302" y="3069595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Month 5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36" descr="wGT3X-BT | ActiGraph Wearable Devices">
              <a:extLst>
                <a:ext uri="{FF2B5EF4-FFF2-40B4-BE49-F238E27FC236}">
                  <a16:creationId xmlns:a16="http://schemas.microsoft.com/office/drawing/2014/main" id="{2AA2488B-F9D6-1D88-79CD-257D19BD8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6545" y="2514976"/>
              <a:ext cx="561224" cy="56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5A6AEE-E89C-CF7A-6EBB-AA89113E4AF5}"/>
                </a:ext>
              </a:extLst>
            </p:cNvPr>
            <p:cNvSpPr txBox="1"/>
            <p:nvPr/>
          </p:nvSpPr>
          <p:spPr>
            <a:xfrm>
              <a:off x="7613945" y="2090057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Follow-up</a:t>
              </a:r>
              <a:endParaRPr lang="en-GB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Picture 41" descr="A black and white cube with question marks&#10;&#10;AI-generated content may be incorrect.">
            <a:extLst>
              <a:ext uri="{FF2B5EF4-FFF2-40B4-BE49-F238E27FC236}">
                <a16:creationId xmlns:a16="http://schemas.microsoft.com/office/drawing/2014/main" id="{28B4E00E-55F3-C0CB-1B00-00BDF14AD0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093" t="12773" r="16054" b="15182"/>
          <a:stretch>
            <a:fillRect/>
          </a:stretch>
        </p:blipFill>
        <p:spPr>
          <a:xfrm>
            <a:off x="2910166" y="2856015"/>
            <a:ext cx="398222" cy="4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DA34E-7F3D-D6EF-9949-EBA9FFEBF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0BF3B-5AE8-83D0-25CF-69F97263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Study: Primary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15">
                <a:extLst>
                  <a:ext uri="{FF2B5EF4-FFF2-40B4-BE49-F238E27FC236}">
                    <a16:creationId xmlns:a16="http://schemas.microsoft.com/office/drawing/2014/main" id="{578853B1-73A7-07C8-129E-BDE4A69E36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497635"/>
                <a:ext cx="9877747" cy="48772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Suppose we have a simplified analysis of the digital outcome measure: </a:t>
                </a:r>
                <a:br>
                  <a:rPr lang="en-US" sz="2000" dirty="0"/>
                </a:br>
                <a:endParaRPr lang="en-GB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000" dirty="0"/>
                  <a:t>daily time spent in MVPA for individual </a:t>
                </a:r>
                <a:r>
                  <a:rPr lang="en-GB" sz="2000" i="1" dirty="0" err="1"/>
                  <a:t>i</a:t>
                </a:r>
                <a:r>
                  <a:rPr lang="en-GB" sz="2000" dirty="0"/>
                  <a:t> on day </a:t>
                </a:r>
                <a:r>
                  <a:rPr lang="en-GB" sz="2000" i="1" dirty="0"/>
                  <a:t>j </a:t>
                </a:r>
                <a:r>
                  <a:rPr lang="en-GB" sz="2000" dirty="0"/>
                  <a:t>at follow-up;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,.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000" dirty="0"/>
                  <a:t>average time spent in MVPA for individual </a:t>
                </a:r>
                <a:r>
                  <a:rPr lang="en-GB" sz="2000" i="1" dirty="0" err="1"/>
                  <a:t>i</a:t>
                </a:r>
                <a:r>
                  <a:rPr lang="en-GB" sz="2000" dirty="0"/>
                  <a:t> from compliant days (at least 600 minutes of </a:t>
                </a:r>
                <a:r>
                  <a:rPr lang="en-GB" sz="2000" dirty="0" err="1"/>
                  <a:t>weartime</a:t>
                </a:r>
                <a:r>
                  <a:rPr lang="en-GB" sz="2000" dirty="0"/>
                  <a:t>)</a:t>
                </a:r>
              </a:p>
              <a:p>
                <a:pPr marL="457200" lvl="1" indent="0">
                  <a:buNone/>
                </a:pPr>
                <a:endParaRPr lang="en-GB" sz="1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15">
                <a:extLst>
                  <a:ext uri="{FF2B5EF4-FFF2-40B4-BE49-F238E27FC236}">
                    <a16:creationId xmlns:a16="http://schemas.microsoft.com/office/drawing/2014/main" id="{578853B1-73A7-07C8-129E-BDE4A69E36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497635"/>
                <a:ext cx="9877747" cy="4877285"/>
              </a:xfrm>
              <a:blipFill>
                <a:blip r:embed="rId3"/>
                <a:stretch>
                  <a:fillRect l="-617" t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540DDF-5976-7F16-3E5D-3A1854D2A990}"/>
                  </a:ext>
                </a:extLst>
              </p:cNvPr>
              <p:cNvSpPr txBox="1"/>
              <p:nvPr/>
            </p:nvSpPr>
            <p:spPr>
              <a:xfrm>
                <a:off x="2478284" y="3644314"/>
                <a:ext cx="6097554" cy="477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,.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𝑏𝑎𝑠𝑒𝑙𝑖𝑛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𝑡𝑟𝑒𝑎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540DDF-5976-7F16-3E5D-3A1854D2A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84" y="3644314"/>
                <a:ext cx="6097554" cy="477888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581512-DE98-23AB-3341-EFDE1797EE02}"/>
                  </a:ext>
                </a:extLst>
              </p:cNvPr>
              <p:cNvSpPr txBox="1"/>
              <p:nvPr/>
            </p:nvSpPr>
            <p:spPr>
              <a:xfrm>
                <a:off x="3970459" y="4130155"/>
                <a:ext cx="33368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2400" b="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581512-DE98-23AB-3341-EFDE1797E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59" y="4130155"/>
                <a:ext cx="3336881" cy="461665"/>
              </a:xfrm>
              <a:prstGeom prst="rect">
                <a:avLst/>
              </a:prstGeom>
              <a:blipFill>
                <a:blip r:embed="rId5"/>
                <a:stretch>
                  <a:fillRect l="-2737" t="-9333" b="-3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7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ECB88-4493-DCFE-79BB-C4B1F4E9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21146E-0B32-4FF2-B327-5D946B2EE03F}"/>
                  </a:ext>
                </a:extLst>
              </p:cNvPr>
              <p:cNvSpPr txBox="1"/>
              <p:nvPr/>
            </p:nvSpPr>
            <p:spPr>
              <a:xfrm>
                <a:off x="838800" y="1497600"/>
                <a:ext cx="10750718" cy="365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We assume a log-normal distribution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standard deviation 46: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21146E-0B32-4FF2-B327-5D946B2EE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00" y="1497600"/>
                <a:ext cx="10750718" cy="365678"/>
              </a:xfrm>
              <a:prstGeom prst="rect">
                <a:avLst/>
              </a:prstGeom>
              <a:blipFill>
                <a:blip r:embed="rId3"/>
                <a:stretch>
                  <a:fillRect l="-1588" t="-25000" b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A1FAF7-6F6D-F9D1-B8C5-076B160094D6}"/>
                  </a:ext>
                </a:extLst>
              </p:cNvPr>
              <p:cNvSpPr txBox="1"/>
              <p:nvPr/>
            </p:nvSpPr>
            <p:spPr>
              <a:xfrm>
                <a:off x="827054" y="1972500"/>
                <a:ext cx="6096000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baseline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+12.5 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treat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br>
                  <a:rPr lang="en-US" sz="2200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A1FAF7-6F6D-F9D1-B8C5-076B16009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54" y="1972500"/>
                <a:ext cx="6096000" cy="458074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0805B6-0569-37F1-843A-EF23258A2071}"/>
                  </a:ext>
                </a:extLst>
              </p:cNvPr>
              <p:cNvSpPr txBox="1"/>
              <p:nvPr/>
            </p:nvSpPr>
            <p:spPr>
              <a:xfrm>
                <a:off x="2092470" y="2395471"/>
                <a:ext cx="4569713" cy="338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patient</m:t>
                          </m:r>
                          <m: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recruited</m:t>
                          </m:r>
                          <m: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winter</m:t>
                          </m:r>
                        </m:e>
                      </m:d>
                    </m:oMath>
                  </m:oMathPara>
                </a14:m>
                <a:br>
                  <a:rPr lang="en-US" sz="2200" b="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2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0805B6-0569-37F1-843A-EF23258A2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470" y="2395471"/>
                <a:ext cx="4569713" cy="338619"/>
              </a:xfrm>
              <a:prstGeom prst="rect">
                <a:avLst/>
              </a:prstGeom>
              <a:blipFill>
                <a:blip r:embed="rId5"/>
                <a:stretch>
                  <a:fillRect b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D72888-640D-0965-5225-B4A7A84D1B43}"/>
                  </a:ext>
                </a:extLst>
              </p:cNvPr>
              <p:cNvSpPr txBox="1"/>
              <p:nvPr/>
            </p:nvSpPr>
            <p:spPr>
              <a:xfrm>
                <a:off x="2182299" y="2751771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patient</m:t>
                        </m:r>
                        <m: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recruited</m:t>
                        </m:r>
                        <m: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winter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treat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D72888-640D-0965-5225-B4A7A84D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99" y="2751771"/>
                <a:ext cx="6096000" cy="430887"/>
              </a:xfrm>
              <a:prstGeom prst="rect">
                <a:avLst/>
              </a:prstGeom>
              <a:blipFill>
                <a:blip r:embed="rId6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01904A-4BED-374E-F638-2C821419681B}"/>
                  </a:ext>
                </a:extLst>
              </p:cNvPr>
              <p:cNvSpPr txBox="1"/>
              <p:nvPr/>
            </p:nvSpPr>
            <p:spPr>
              <a:xfrm>
                <a:off x="588485" y="3167463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day</m:t>
                          </m:r>
                          <m:r>
                            <a:rPr lang="en-US" sz="220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week</m:t>
                          </m:r>
                          <m: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en-GB" sz="2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01904A-4BED-374E-F638-2C8214196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5" y="3167463"/>
                <a:ext cx="6096000" cy="430887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13F49E-5C1F-2878-E04E-AB1DEE79649D}"/>
                  </a:ext>
                </a:extLst>
              </p:cNvPr>
              <p:cNvSpPr txBox="1"/>
              <p:nvPr/>
            </p:nvSpPr>
            <p:spPr>
              <a:xfrm>
                <a:off x="2193450" y="3549288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day</m:t>
                        </m:r>
                        <m: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2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week</m:t>
                        </m:r>
                        <m:r>
                          <a:rPr lang="en-US" sz="22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treat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13F49E-5C1F-2878-E04E-AB1DEE796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50" y="3549288"/>
                <a:ext cx="6096000" cy="430887"/>
              </a:xfrm>
              <a:prstGeom prst="rect">
                <a:avLst/>
              </a:prstGeom>
              <a:blipFill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63DFB2-14BB-9C4C-8497-C4716C0CC884}"/>
                  </a:ext>
                </a:extLst>
              </p:cNvPr>
              <p:cNvSpPr txBox="1"/>
              <p:nvPr/>
            </p:nvSpPr>
            <p:spPr>
              <a:xfrm>
                <a:off x="-494985" y="3929277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63DFB2-14BB-9C4C-8497-C4716C0CC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4985" y="3929277"/>
                <a:ext cx="6096000" cy="430887"/>
              </a:xfrm>
              <a:prstGeom prst="rect">
                <a:avLst/>
              </a:prstGeom>
              <a:blipFill>
                <a:blip r:embed="rId9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83F5BB-A0A0-ECEA-59AD-F9FC224A3922}"/>
                  </a:ext>
                </a:extLst>
              </p:cNvPr>
              <p:cNvSpPr txBox="1"/>
              <p:nvPr/>
            </p:nvSpPr>
            <p:spPr>
              <a:xfrm>
                <a:off x="1271208" y="4592976"/>
                <a:ext cx="10080837" cy="2031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u="none" strike="noStrike" baseline="0" smtClean="0">
                        <a:latin typeface="Cambria Math" panose="02040503050406030204" pitchFamily="18" charset="0"/>
                      </a:rPr>
                      <m:t>baselin</m:t>
                    </m:r>
                    <m:sSub>
                      <m:sSub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u="none" strike="noStrike" baseline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0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0" i="0" u="none" strike="noStrike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has a log-normal distribution with mean 77 and standard deviation 52</a:t>
                </a:r>
                <a:endParaRPr lang="en-US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(0,4)</m:t>
                    </m:r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random effect for patient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Seasonal effect: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r>
                  <a:rPr lang="en-GB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interaction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Observer effect: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r>
                  <a:rPr lang="en-GB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interaction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 sz="2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measurement period could be two weeks or four weeks</a:t>
                </a:r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83F5BB-A0A0-ECEA-59AD-F9FC224A3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08" y="4592976"/>
                <a:ext cx="10080837" cy="2031325"/>
              </a:xfrm>
              <a:prstGeom prst="rect">
                <a:avLst/>
              </a:prstGeom>
              <a:blipFill>
                <a:blip r:embed="rId10"/>
                <a:stretch>
                  <a:fillRect l="-1633" t="-3892"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A50D564F-63A5-9F65-621B-AC3F1C7F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lang="en-GB" dirty="0"/>
              <a:t>Data Generating Mechanism </a:t>
            </a:r>
          </a:p>
        </p:txBody>
      </p:sp>
    </p:spTree>
    <p:extLst>
      <p:ext uri="{BB962C8B-B14F-4D97-AF65-F5344CB8AC3E}">
        <p14:creationId xmlns:p14="http://schemas.microsoft.com/office/powerpoint/2010/main" val="3718342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366B8-C3A0-3F13-624F-B6BF7B283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3140F-1900-437B-D802-5F855788FC6C}"/>
                  </a:ext>
                </a:extLst>
              </p:cNvPr>
              <p:cNvSpPr txBox="1"/>
              <p:nvPr/>
            </p:nvSpPr>
            <p:spPr>
              <a:xfrm>
                <a:off x="838800" y="1497600"/>
                <a:ext cx="10750718" cy="365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We assume a log-normal distribution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standard deviation 46: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43140F-1900-437B-D802-5F855788F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00" y="1497600"/>
                <a:ext cx="10750718" cy="365678"/>
              </a:xfrm>
              <a:prstGeom prst="rect">
                <a:avLst/>
              </a:prstGeom>
              <a:blipFill>
                <a:blip r:embed="rId3"/>
                <a:stretch>
                  <a:fillRect l="-1588" t="-25000" b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2FAEC1-58EB-1E72-CD26-7B0A312A0A0B}"/>
                  </a:ext>
                </a:extLst>
              </p:cNvPr>
              <p:cNvSpPr txBox="1"/>
              <p:nvPr/>
            </p:nvSpPr>
            <p:spPr>
              <a:xfrm>
                <a:off x="827054" y="1972500"/>
                <a:ext cx="6096000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baseline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+12.5 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treat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br>
                  <a:rPr lang="en-US" sz="2200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2FAEC1-58EB-1E72-CD26-7B0A312A0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54" y="1972500"/>
                <a:ext cx="6096000" cy="458074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FF6576-8704-6216-7E39-1555949631DF}"/>
                  </a:ext>
                </a:extLst>
              </p:cNvPr>
              <p:cNvSpPr txBox="1"/>
              <p:nvPr/>
            </p:nvSpPr>
            <p:spPr>
              <a:xfrm>
                <a:off x="2092470" y="2395471"/>
                <a:ext cx="4569713" cy="338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patient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recruited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winter</m:t>
                          </m:r>
                        </m:e>
                      </m:d>
                    </m:oMath>
                  </m:oMathPara>
                </a14:m>
                <a:br>
                  <a:rPr lang="en-US" sz="22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FF6576-8704-6216-7E39-155594963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470" y="2395471"/>
                <a:ext cx="4569713" cy="338619"/>
              </a:xfrm>
              <a:prstGeom prst="rect">
                <a:avLst/>
              </a:prstGeom>
              <a:blipFill>
                <a:blip r:embed="rId5"/>
                <a:stretch>
                  <a:fillRect b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308B06-C7ED-6C12-E362-D67096D1CA8D}"/>
                  </a:ext>
                </a:extLst>
              </p:cNvPr>
              <p:cNvSpPr txBox="1"/>
              <p:nvPr/>
            </p:nvSpPr>
            <p:spPr>
              <a:xfrm>
                <a:off x="2182299" y="2751771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patient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recruited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winter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treat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308B06-C7ED-6C12-E362-D67096D1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99" y="2751771"/>
                <a:ext cx="6096000" cy="430887"/>
              </a:xfrm>
              <a:prstGeom prst="rect">
                <a:avLst/>
              </a:prstGeom>
              <a:blipFill>
                <a:blip r:embed="rId6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7B0F4E-AC8B-9089-310D-FCC4A6021C3E}"/>
                  </a:ext>
                </a:extLst>
              </p:cNvPr>
              <p:cNvSpPr txBox="1"/>
              <p:nvPr/>
            </p:nvSpPr>
            <p:spPr>
              <a:xfrm>
                <a:off x="588485" y="3167463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day</m:t>
                          </m:r>
                          <m:r>
                            <a:rPr lang="en-US" sz="220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week</m:t>
                          </m:r>
                          <m:r>
                            <a:rPr lang="en-US" sz="2200" b="0" i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en-GB" sz="2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7B0F4E-AC8B-9089-310D-FCC4A6021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5" y="3167463"/>
                <a:ext cx="6096000" cy="430887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D9A767-D01E-9E94-91AA-6955FAB647CA}"/>
                  </a:ext>
                </a:extLst>
              </p:cNvPr>
              <p:cNvSpPr txBox="1"/>
              <p:nvPr/>
            </p:nvSpPr>
            <p:spPr>
              <a:xfrm>
                <a:off x="2193450" y="3549288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day</m:t>
                        </m:r>
                        <m: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2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week</m:t>
                        </m:r>
                        <m:r>
                          <a:rPr lang="en-US" sz="2200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treat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D9A767-D01E-9E94-91AA-6955FAB64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50" y="3549288"/>
                <a:ext cx="6096000" cy="430887"/>
              </a:xfrm>
              <a:prstGeom prst="rect">
                <a:avLst/>
              </a:prstGeom>
              <a:blipFill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731F0F-3FE3-C036-EE18-CC54D5FEB73C}"/>
                  </a:ext>
                </a:extLst>
              </p:cNvPr>
              <p:cNvSpPr txBox="1"/>
              <p:nvPr/>
            </p:nvSpPr>
            <p:spPr>
              <a:xfrm>
                <a:off x="-494985" y="3929277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731F0F-3FE3-C036-EE18-CC54D5FE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4985" y="3929277"/>
                <a:ext cx="6096000" cy="430887"/>
              </a:xfrm>
              <a:prstGeom prst="rect">
                <a:avLst/>
              </a:prstGeom>
              <a:blipFill>
                <a:blip r:embed="rId9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A40FF7-35C8-AD28-F6CC-8905F8171DB8}"/>
                  </a:ext>
                </a:extLst>
              </p:cNvPr>
              <p:cNvSpPr txBox="1"/>
              <p:nvPr/>
            </p:nvSpPr>
            <p:spPr>
              <a:xfrm>
                <a:off x="1271208" y="4592976"/>
                <a:ext cx="10080837" cy="236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u="none" strike="noStrike" baseline="0" smtClean="0">
                        <a:latin typeface="Cambria Math" panose="02040503050406030204" pitchFamily="18" charset="0"/>
                      </a:rPr>
                      <m:t>baselin</m:t>
                    </m:r>
                    <m:sSub>
                      <m:sSub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u="none" strike="noStrike" baseline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0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0" i="0" u="none" strike="noStrike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has a log-normal distribution with mean 77 and standard deviation 52</a:t>
                </a:r>
                <a:endParaRPr lang="en-US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(0,4)</m:t>
                    </m:r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random effect for patient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Seasonal effect: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interaction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Observer effect: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r>
                  <a:rPr lang="en-GB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interaction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 sz="22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measurement period could be two weeks or four weeks </a:t>
                </a:r>
                <a:br>
                  <a:rPr lang="en-GB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A40FF7-35C8-AD28-F6CC-8905F8171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08" y="4592976"/>
                <a:ext cx="10080837" cy="2369880"/>
              </a:xfrm>
              <a:prstGeom prst="rect">
                <a:avLst/>
              </a:prstGeom>
              <a:blipFill>
                <a:blip r:embed="rId10"/>
                <a:stretch>
                  <a:fillRect l="-1633" t="-3342"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A6B77146-39D0-FD94-7B20-5FD26B41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lang="en-GB" dirty="0"/>
              <a:t>Data Generating Mechanism 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839204A-8AA1-698A-2F8B-98996D07C680}"/>
              </a:ext>
            </a:extLst>
          </p:cNvPr>
          <p:cNvSpPr/>
          <p:nvPr/>
        </p:nvSpPr>
        <p:spPr>
          <a:xfrm>
            <a:off x="8299724" y="2404270"/>
            <a:ext cx="355600" cy="686683"/>
          </a:xfrm>
          <a:prstGeom prst="rightBrace">
            <a:avLst>
              <a:gd name="adj1" fmla="val 2976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BFE4F-A828-7EA9-283D-A9B0D00976CD}"/>
              </a:ext>
            </a:extLst>
          </p:cNvPr>
          <p:cNvSpPr txBox="1"/>
          <p:nvPr/>
        </p:nvSpPr>
        <p:spPr>
          <a:xfrm>
            <a:off x="8666475" y="2558893"/>
            <a:ext cx="201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Seasonal effect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5649-25E3-291C-70E0-662EAED2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Outcome Measures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29307-C71C-6E6A-2AB1-C71294841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10515600" cy="23009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5100" dirty="0"/>
              <a:t>Digitally measured outcomes allow:</a:t>
            </a:r>
          </a:p>
          <a:p>
            <a:r>
              <a:rPr lang="en-GB" sz="5100" dirty="0"/>
              <a:t>Decentralisation of the trial;</a:t>
            </a:r>
          </a:p>
          <a:p>
            <a:r>
              <a:rPr lang="en-GB" sz="5100" dirty="0"/>
              <a:t>More frequent and convenient measurements; </a:t>
            </a:r>
          </a:p>
          <a:p>
            <a:r>
              <a:rPr lang="en-GB" sz="5100" dirty="0"/>
              <a:t>Potential for more sensitive measures.</a:t>
            </a:r>
          </a:p>
          <a:p>
            <a:pPr marL="0" indent="0">
              <a:buNone/>
            </a:pPr>
            <a:endParaRPr lang="en-GB" sz="5100" dirty="0"/>
          </a:p>
          <a:p>
            <a:pPr marL="0" indent="0">
              <a:buNone/>
            </a:pPr>
            <a:r>
              <a:rPr lang="en-GB" sz="5100" dirty="0"/>
              <a:t>Very early stages of development..</a:t>
            </a: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5D2A6-B498-7914-072F-B50B8BC92EB6}"/>
              </a:ext>
            </a:extLst>
          </p:cNvPr>
          <p:cNvSpPr txBox="1"/>
          <p:nvPr/>
        </p:nvSpPr>
        <p:spPr>
          <a:xfrm>
            <a:off x="920392" y="5399736"/>
            <a:ext cx="1591543" cy="12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br>
              <a:rPr lang="en-GB" dirty="0"/>
            </a:br>
            <a:endParaRPr lang="en-GB" dirty="0"/>
          </a:p>
        </p:txBody>
      </p:sp>
      <p:pic>
        <p:nvPicPr>
          <p:cNvPr id="1030" name="Picture 6" descr="Data from wearable devices approved for use in Duchenne muscular dystrophy  clinical trials | Duchenne UK">
            <a:extLst>
              <a:ext uri="{FF2B5EF4-FFF2-40B4-BE49-F238E27FC236}">
                <a16:creationId xmlns:a16="http://schemas.microsoft.com/office/drawing/2014/main" id="{3FFD1FE1-10B7-5DA1-4E2B-EEBC3A211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9" r="4378" b="4554"/>
          <a:stretch>
            <a:fillRect/>
          </a:stretch>
        </p:blipFill>
        <p:spPr bwMode="auto">
          <a:xfrm>
            <a:off x="945405" y="3917859"/>
            <a:ext cx="1556256" cy="1306552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EC20D4-C5EA-B894-C34C-E0FD50B21E70}"/>
              </a:ext>
            </a:extLst>
          </p:cNvPr>
          <p:cNvSpPr txBox="1"/>
          <p:nvPr/>
        </p:nvSpPr>
        <p:spPr>
          <a:xfrm>
            <a:off x="2752705" y="3988735"/>
            <a:ext cx="7449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Case Study 1</a:t>
            </a:r>
            <a:endParaRPr lang="en-GB" sz="2000" dirty="0"/>
          </a:p>
          <a:p>
            <a:r>
              <a:rPr lang="en-GB" sz="2000" dirty="0"/>
              <a:t>Stride Velocity 95</a:t>
            </a:r>
            <a:r>
              <a:rPr lang="en-GB" sz="2000" baseline="30000" dirty="0"/>
              <a:t>th</a:t>
            </a:r>
            <a:r>
              <a:rPr lang="en-GB" sz="2000" dirty="0"/>
              <a:t> Centile for Duchenne Muscular Dystrophy: </a:t>
            </a:r>
          </a:p>
          <a:p>
            <a:r>
              <a:rPr lang="en-GB" sz="2000" dirty="0"/>
              <a:t>currently the only EMA-qualified digital outcome measure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58880-C66E-C93B-C3AE-523EABB0E609}"/>
              </a:ext>
            </a:extLst>
          </p:cNvPr>
          <p:cNvSpPr txBox="1"/>
          <p:nvPr/>
        </p:nvSpPr>
        <p:spPr>
          <a:xfrm>
            <a:off x="2746582" y="5465482"/>
            <a:ext cx="915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Case Study 2</a:t>
            </a:r>
            <a:br>
              <a:rPr lang="en-GB" sz="2000" b="1" dirty="0"/>
            </a:br>
            <a:r>
              <a:rPr lang="en-GB" sz="2000" dirty="0"/>
              <a:t>Time spent in MVPA for Pulmonary Hypertension with Interstitial Lung Disease: </a:t>
            </a:r>
            <a:br>
              <a:rPr lang="en-GB" sz="2000" dirty="0"/>
            </a:br>
            <a:r>
              <a:rPr lang="en-GB" sz="2000" dirty="0"/>
              <a:t>approved as a primary outcome by the FDA in a Phase III trial.</a:t>
            </a:r>
          </a:p>
        </p:txBody>
      </p:sp>
      <p:pic>
        <p:nvPicPr>
          <p:cNvPr id="5" name="Picture 4" descr="wGT3X-BT | ActiGraph Wearable Devices">
            <a:extLst>
              <a:ext uri="{FF2B5EF4-FFF2-40B4-BE49-F238E27FC236}">
                <a16:creationId xmlns:a16="http://schemas.microsoft.com/office/drawing/2014/main" id="{6C4121FE-0B0B-2714-0EE2-8FB23120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9" y="5535856"/>
            <a:ext cx="1084727" cy="10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5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3A33F-CCA0-7535-6106-7F1EEDD58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9FC0FF-0EB0-A413-4EC5-5D59B5E82A77}"/>
                  </a:ext>
                </a:extLst>
              </p:cNvPr>
              <p:cNvSpPr txBox="1"/>
              <p:nvPr/>
            </p:nvSpPr>
            <p:spPr>
              <a:xfrm>
                <a:off x="838800" y="1497600"/>
                <a:ext cx="10750718" cy="365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We assume a log-normal distribution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standard deviation 46: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9FC0FF-0EB0-A413-4EC5-5D59B5E8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00" y="1497600"/>
                <a:ext cx="10750718" cy="365678"/>
              </a:xfrm>
              <a:prstGeom prst="rect">
                <a:avLst/>
              </a:prstGeom>
              <a:blipFill>
                <a:blip r:embed="rId2"/>
                <a:stretch>
                  <a:fillRect l="-1588" t="-25000" b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C061EC-483A-B399-C6D6-619C8489EAF4}"/>
                  </a:ext>
                </a:extLst>
              </p:cNvPr>
              <p:cNvSpPr txBox="1"/>
              <p:nvPr/>
            </p:nvSpPr>
            <p:spPr>
              <a:xfrm>
                <a:off x="827054" y="1972500"/>
                <a:ext cx="6096000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baseline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+12.5 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treat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br>
                  <a:rPr lang="en-US" sz="2200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C061EC-483A-B399-C6D6-619C8489E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54" y="1972500"/>
                <a:ext cx="6096000" cy="458074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CED020-BD97-3292-3D30-04EA6C047225}"/>
                  </a:ext>
                </a:extLst>
              </p:cNvPr>
              <p:cNvSpPr txBox="1"/>
              <p:nvPr/>
            </p:nvSpPr>
            <p:spPr>
              <a:xfrm>
                <a:off x="2092470" y="2395471"/>
                <a:ext cx="4569713" cy="338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patient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recruited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winter</m:t>
                          </m:r>
                        </m:e>
                      </m:d>
                    </m:oMath>
                  </m:oMathPara>
                </a14:m>
                <a:br>
                  <a:rPr lang="en-US" sz="22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CED020-BD97-3292-3D30-04EA6C047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470" y="2395471"/>
                <a:ext cx="4569713" cy="338619"/>
              </a:xfrm>
              <a:prstGeom prst="rect">
                <a:avLst/>
              </a:prstGeom>
              <a:blipFill>
                <a:blip r:embed="rId4"/>
                <a:stretch>
                  <a:fillRect b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1D1027-A165-C495-6715-3F28F86F4702}"/>
                  </a:ext>
                </a:extLst>
              </p:cNvPr>
              <p:cNvSpPr txBox="1"/>
              <p:nvPr/>
            </p:nvSpPr>
            <p:spPr>
              <a:xfrm>
                <a:off x="2182299" y="2751771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patient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recruited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winter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treat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1D1027-A165-C495-6715-3F28F86F4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99" y="2751771"/>
                <a:ext cx="6096000" cy="430887"/>
              </a:xfrm>
              <a:prstGeom prst="rect">
                <a:avLst/>
              </a:prstGeom>
              <a:blipFill>
                <a:blip r:embed="rId5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0D2BEE-7F91-B29C-E2A2-FF8E8A75B5C8}"/>
                  </a:ext>
                </a:extLst>
              </p:cNvPr>
              <p:cNvSpPr txBox="1"/>
              <p:nvPr/>
            </p:nvSpPr>
            <p:spPr>
              <a:xfrm>
                <a:off x="588485" y="3167463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day</m:t>
                          </m:r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week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0D2BEE-7F91-B29C-E2A2-FF8E8A75B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5" y="3167463"/>
                <a:ext cx="6096000" cy="430887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C560DA-4F4C-0C41-E0D6-0B296C8C16CD}"/>
                  </a:ext>
                </a:extLst>
              </p:cNvPr>
              <p:cNvSpPr txBox="1"/>
              <p:nvPr/>
            </p:nvSpPr>
            <p:spPr>
              <a:xfrm>
                <a:off x="2193450" y="3549288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day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week</m:t>
                        </m:r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treat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C560DA-4F4C-0C41-E0D6-0B296C8C1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50" y="3549288"/>
                <a:ext cx="6096000" cy="430887"/>
              </a:xfrm>
              <a:prstGeom prst="rect">
                <a:avLst/>
              </a:prstGeom>
              <a:blipFill>
                <a:blip r:embed="rId7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DA99F6-18F6-25C9-F13A-538BD22DF370}"/>
                  </a:ext>
                </a:extLst>
              </p:cNvPr>
              <p:cNvSpPr txBox="1"/>
              <p:nvPr/>
            </p:nvSpPr>
            <p:spPr>
              <a:xfrm>
                <a:off x="-494985" y="3929277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DA99F6-18F6-25C9-F13A-538BD22DF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4985" y="3929277"/>
                <a:ext cx="6096000" cy="430887"/>
              </a:xfrm>
              <a:prstGeom prst="rect">
                <a:avLst/>
              </a:prstGeom>
              <a:blipFill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2AB1EF-87A6-6581-ED2B-3948C65F043B}"/>
                  </a:ext>
                </a:extLst>
              </p:cNvPr>
              <p:cNvSpPr txBox="1"/>
              <p:nvPr/>
            </p:nvSpPr>
            <p:spPr>
              <a:xfrm>
                <a:off x="1271208" y="4592976"/>
                <a:ext cx="10080837" cy="236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u="none" strike="noStrike" baseline="0" smtClean="0">
                        <a:latin typeface="Cambria Math" panose="02040503050406030204" pitchFamily="18" charset="0"/>
                      </a:rPr>
                      <m:t>baselin</m:t>
                    </m:r>
                    <m:sSub>
                      <m:sSub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u="none" strike="noStrike" baseline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0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0" i="0" u="none" strike="noStrike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has a log-normal distribution with mean 77 and standard deviation 52</a:t>
                </a:r>
                <a:endParaRPr lang="en-US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(0,4)</m:t>
                    </m:r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random effect for patient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Seasonal effect: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interaction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Observer effect: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interaction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measurement period could be two weeks or four weeks </a:t>
                </a:r>
                <a:br>
                  <a:rPr lang="en-GB" sz="2200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2AB1EF-87A6-6581-ED2B-3948C65F0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08" y="4592976"/>
                <a:ext cx="10080837" cy="2369880"/>
              </a:xfrm>
              <a:prstGeom prst="rect">
                <a:avLst/>
              </a:prstGeom>
              <a:blipFill>
                <a:blip r:embed="rId9"/>
                <a:stretch>
                  <a:fillRect l="-1633" t="-3342"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72F3FEC6-E7AC-2923-B581-655E9638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lang="en-GB" dirty="0"/>
              <a:t>Data Generating Mechanism 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DD368DC-0218-FB75-DF84-5FD7FE4658D0}"/>
              </a:ext>
            </a:extLst>
          </p:cNvPr>
          <p:cNvSpPr/>
          <p:nvPr/>
        </p:nvSpPr>
        <p:spPr>
          <a:xfrm>
            <a:off x="8314850" y="3253945"/>
            <a:ext cx="355600" cy="686683"/>
          </a:xfrm>
          <a:prstGeom prst="rightBrace">
            <a:avLst>
              <a:gd name="adj1" fmla="val 2976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37ABD-9B94-8F2B-AC81-126E5A9D709A}"/>
              </a:ext>
            </a:extLst>
          </p:cNvPr>
          <p:cNvSpPr txBox="1"/>
          <p:nvPr/>
        </p:nvSpPr>
        <p:spPr>
          <a:xfrm>
            <a:off x="8681601" y="3408568"/>
            <a:ext cx="1999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Observer effect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40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36962-B06A-32DA-959F-055CBC98A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6A0E36-582D-F076-1631-39B0659161FF}"/>
                  </a:ext>
                </a:extLst>
              </p:cNvPr>
              <p:cNvSpPr txBox="1"/>
              <p:nvPr/>
            </p:nvSpPr>
            <p:spPr>
              <a:xfrm>
                <a:off x="838800" y="1497600"/>
                <a:ext cx="10750718" cy="365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We assume a log-normal distribution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standard deviation 46: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9FC0FF-0EB0-A413-4EC5-5D59B5E8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00" y="1497600"/>
                <a:ext cx="10750718" cy="365678"/>
              </a:xfrm>
              <a:prstGeom prst="rect">
                <a:avLst/>
              </a:prstGeom>
              <a:blipFill>
                <a:blip r:embed="rId2"/>
                <a:stretch>
                  <a:fillRect l="-1588" t="-25000" b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784D4E-0519-3A21-70CB-9178FD9DF3ED}"/>
                  </a:ext>
                </a:extLst>
              </p:cNvPr>
              <p:cNvSpPr txBox="1"/>
              <p:nvPr/>
            </p:nvSpPr>
            <p:spPr>
              <a:xfrm>
                <a:off x="827054" y="1972500"/>
                <a:ext cx="6096000" cy="458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baseline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+12.5 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treat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br>
                  <a:rPr lang="en-US" sz="2200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C061EC-483A-B399-C6D6-619C8489E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54" y="1972500"/>
                <a:ext cx="6096000" cy="458074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C4BD23-0E7F-0390-8BA0-20FB87BF73D0}"/>
                  </a:ext>
                </a:extLst>
              </p:cNvPr>
              <p:cNvSpPr txBox="1"/>
              <p:nvPr/>
            </p:nvSpPr>
            <p:spPr>
              <a:xfrm>
                <a:off x="2092470" y="2395471"/>
                <a:ext cx="4569713" cy="3386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patient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recruited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winter</m:t>
                          </m:r>
                        </m:e>
                      </m:d>
                    </m:oMath>
                  </m:oMathPara>
                </a14:m>
                <a:br>
                  <a:rPr lang="en-US" sz="22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788872-1267-94BD-0EA5-5D0A5EB2A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470" y="2395471"/>
                <a:ext cx="4569713" cy="338619"/>
              </a:xfrm>
              <a:prstGeom prst="rect">
                <a:avLst/>
              </a:prstGeom>
              <a:blipFill>
                <a:blip r:embed="rId4"/>
                <a:stretch>
                  <a:fillRect b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6D9372-D8E1-7E08-CE2E-A5ABC037EF61}"/>
                  </a:ext>
                </a:extLst>
              </p:cNvPr>
              <p:cNvSpPr txBox="1"/>
              <p:nvPr/>
            </p:nvSpPr>
            <p:spPr>
              <a:xfrm>
                <a:off x="2182299" y="2751771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patient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recruited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winter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treat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8B7B2B-B8D6-944B-05CD-F9F2CBE7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99" y="2751771"/>
                <a:ext cx="6096000" cy="430887"/>
              </a:xfrm>
              <a:prstGeom prst="rect">
                <a:avLst/>
              </a:prstGeom>
              <a:blipFill>
                <a:blip r:embed="rId5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82AE90-61F2-EEED-95B7-E51E85E1F00D}"/>
                  </a:ext>
                </a:extLst>
              </p:cNvPr>
              <p:cNvSpPr txBox="1"/>
              <p:nvPr/>
            </p:nvSpPr>
            <p:spPr>
              <a:xfrm>
                <a:off x="588485" y="3167463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day</m:t>
                          </m:r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week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427A3A-E34E-438E-A22D-7D0D48457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85" y="3167463"/>
                <a:ext cx="6096000" cy="430887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E729BF-9DF2-87EB-19E3-03606132BD99}"/>
                  </a:ext>
                </a:extLst>
              </p:cNvPr>
              <p:cNvSpPr txBox="1"/>
              <p:nvPr/>
            </p:nvSpPr>
            <p:spPr>
              <a:xfrm>
                <a:off x="2193450" y="3549288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day</m:t>
                        </m:r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week</m:t>
                        </m:r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treat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3669D5-B01A-3360-9B31-94E98CED3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50" y="3549288"/>
                <a:ext cx="6096000" cy="430887"/>
              </a:xfrm>
              <a:prstGeom prst="rect">
                <a:avLst/>
              </a:prstGeom>
              <a:blipFill>
                <a:blip r:embed="rId7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E27DCE-34CB-7294-38FF-9A34F8DFCEDD}"/>
                  </a:ext>
                </a:extLst>
              </p:cNvPr>
              <p:cNvSpPr txBox="1"/>
              <p:nvPr/>
            </p:nvSpPr>
            <p:spPr>
              <a:xfrm>
                <a:off x="-494985" y="3929277"/>
                <a:ext cx="6096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DA99F6-18F6-25C9-F13A-538BD22DF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4985" y="3929277"/>
                <a:ext cx="6096000" cy="430887"/>
              </a:xfrm>
              <a:prstGeom prst="rect">
                <a:avLst/>
              </a:prstGeom>
              <a:blipFill>
                <a:blip r:embed="rId8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6DE2E-DC73-DFBE-CE5C-B119AD5B5D30}"/>
                  </a:ext>
                </a:extLst>
              </p:cNvPr>
              <p:cNvSpPr txBox="1"/>
              <p:nvPr/>
            </p:nvSpPr>
            <p:spPr>
              <a:xfrm>
                <a:off x="1271208" y="4592976"/>
                <a:ext cx="10080837" cy="236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u="none" strike="noStrike" baseline="0" smtClean="0">
                        <a:latin typeface="Cambria Math" panose="02040503050406030204" pitchFamily="18" charset="0"/>
                      </a:rPr>
                      <m:t>baselin</m:t>
                    </m:r>
                    <m:sSub>
                      <m:sSub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u="none" strike="noStrike" baseline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0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0" i="0" u="none" strike="noStrike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has a log-normal distribution with mean 77 and standard deviation 52</a:t>
                </a:r>
                <a:endParaRPr lang="en-US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(0,4)</m:t>
                    </m:r>
                  </m:oMath>
                </a14:m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random effect for patient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Seasonal effect: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interaction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Observer effect: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interaction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GB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measurement period could be two weeks or four weeks </a:t>
                </a:r>
                <a:br>
                  <a:rPr lang="en-GB" sz="2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86DE2E-DC73-DFBE-CE5C-B119AD5B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08" y="4592976"/>
                <a:ext cx="10080837" cy="2369880"/>
              </a:xfrm>
              <a:prstGeom prst="rect">
                <a:avLst/>
              </a:prstGeom>
              <a:blipFill>
                <a:blip r:embed="rId9"/>
                <a:stretch>
                  <a:fillRect l="-1633" t="-3342"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5EBD8B8E-2642-98A7-DA36-43BD8532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/>
          <a:lstStyle/>
          <a:p>
            <a:r>
              <a:rPr lang="en-GB" dirty="0"/>
              <a:t>Data Generating Mechanism 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227E4C0D-211F-1EFF-3D1C-9916973C7257}"/>
              </a:ext>
            </a:extLst>
          </p:cNvPr>
          <p:cNvSpPr/>
          <p:nvPr/>
        </p:nvSpPr>
        <p:spPr>
          <a:xfrm>
            <a:off x="8314850" y="3253945"/>
            <a:ext cx="355600" cy="686683"/>
          </a:xfrm>
          <a:prstGeom prst="rightBrace">
            <a:avLst>
              <a:gd name="adj1" fmla="val 2976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6CF4FC-97A9-BF4B-5B2F-0867ABD1ADF8}"/>
              </a:ext>
            </a:extLst>
          </p:cNvPr>
          <p:cNvSpPr txBox="1"/>
          <p:nvPr/>
        </p:nvSpPr>
        <p:spPr>
          <a:xfrm>
            <a:off x="8681601" y="3408568"/>
            <a:ext cx="1999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Observer effect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86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5AA70-A0AB-4085-6D18-7487CF60D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CCB47D-869B-55E8-375A-D97D4F606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Data Mechanism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5BD64DF4-6E7C-9FDA-35DD-3967AA8A9E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63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Days with wear time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600 minutes are ‘compliant’ and included in the analysis. Otherwise, they are considered missing.   </a:t>
                </a:r>
                <a:br>
                  <a:rPr lang="en-US" sz="2200" dirty="0">
                    <a:solidFill>
                      <a:schemeClr val="tx1"/>
                    </a:solidFill>
                    <a:latin typeface="+mn-lt"/>
                  </a:rPr>
                </a:br>
                <a:br>
                  <a:rPr lang="en-US" sz="22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Suppose that, for some participants, missing days occur:</a:t>
                </a:r>
                <a:br>
                  <a:rPr lang="en-US" sz="220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on a random selection of days (MCAR)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/>
                    </a:solidFill>
                    <a:latin typeface="+mn-lt"/>
                  </a:rPr>
                  <a:t>on a less active days (MNAR) </a:t>
                </a:r>
                <a:endParaRPr lang="en-GB" sz="2200" dirty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8" name="Content Placeholder 6">
                <a:extLst>
                  <a:ext uri="{FF2B5EF4-FFF2-40B4-BE49-F238E27FC236}">
                    <a16:creationId xmlns:a16="http://schemas.microsoft.com/office/drawing/2014/main" id="{5BD64DF4-6E7C-9FDA-35DD-3967AA8A9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636"/>
                <a:ext cx="10515600" cy="4351338"/>
              </a:xfrm>
              <a:blipFill>
                <a:blip r:embed="rId2"/>
                <a:stretch>
                  <a:fillRect l="-754" t="-16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352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63C0-CA46-0482-73FA-AA92A155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Seasonality </a:t>
            </a:r>
          </a:p>
        </p:txBody>
      </p:sp>
      <p:pic>
        <p:nvPicPr>
          <p:cNvPr id="7" name="Picture 6" descr="A graph of a patient's reaction&#10;&#10;AI-generated content may be incorrect.">
            <a:extLst>
              <a:ext uri="{FF2B5EF4-FFF2-40B4-BE49-F238E27FC236}">
                <a16:creationId xmlns:a16="http://schemas.microsoft.com/office/drawing/2014/main" id="{BA930716-09BC-08EA-F08C-7BEEA0C1A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00" y="0"/>
            <a:ext cx="5943601" cy="6858000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60DE8910-C8B1-D2A8-BB51-906AFF69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51258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endParaRPr lang="en-GB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992ED-3862-3BC6-CC4F-FEF669E7570F}"/>
              </a:ext>
            </a:extLst>
          </p:cNvPr>
          <p:cNvSpPr txBox="1"/>
          <p:nvPr/>
        </p:nvSpPr>
        <p:spPr>
          <a:xfrm>
            <a:off x="9470571" y="76894"/>
            <a:ext cx="2721429" cy="6117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232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C2ECC-7548-8199-787D-3156C261B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patient's reaction&#10;&#10;AI-generated content may be incorrect.">
            <a:extLst>
              <a:ext uri="{FF2B5EF4-FFF2-40B4-BE49-F238E27FC236}">
                <a16:creationId xmlns:a16="http://schemas.microsoft.com/office/drawing/2014/main" id="{86393931-D76F-694C-A880-79A66B5D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00" y="0"/>
            <a:ext cx="594360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38E1A1-B8E3-08D7-FA60-FA3F2E5F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Seasonality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581D62-C130-3C43-77A0-04FA47DA2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51258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endParaRPr lang="en-GB" sz="2100" dirty="0"/>
          </a:p>
          <a:p>
            <a:pPr marL="0" indent="0">
              <a:buNone/>
            </a:pPr>
            <a:r>
              <a:rPr lang="en-US" sz="2100" dirty="0"/>
              <a:t>If patients experience a seasonal effect, but there is no interaction with treatment:</a:t>
            </a:r>
            <a:br>
              <a:rPr lang="en-US" sz="2100" dirty="0"/>
            </a:br>
            <a:r>
              <a:rPr lang="en-US" sz="2100" dirty="0">
                <a:sym typeface="Wingdings" panose="05000000000000000000" pitchFamily="2" charset="2"/>
              </a:rPr>
              <a:t> </a:t>
            </a:r>
            <a:r>
              <a:rPr lang="en-US" sz="2100" b="1" dirty="0"/>
              <a:t>no bias, increased standard error </a:t>
            </a:r>
            <a:br>
              <a:rPr lang="en-US" sz="2100" b="1" dirty="0"/>
            </a:br>
            <a:endParaRPr lang="en-US" sz="21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75332-4CFA-C010-50AE-521F4D6F39DD}"/>
              </a:ext>
            </a:extLst>
          </p:cNvPr>
          <p:cNvSpPr txBox="1"/>
          <p:nvPr/>
        </p:nvSpPr>
        <p:spPr>
          <a:xfrm>
            <a:off x="9492343" y="76894"/>
            <a:ext cx="2721429" cy="6117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26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B9DC3-7B87-CC69-7EAF-01A7F063D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levels of treatment&#10;&#10;AI-generated content may be incorrect.">
            <a:extLst>
              <a:ext uri="{FF2B5EF4-FFF2-40B4-BE49-F238E27FC236}">
                <a16:creationId xmlns:a16="http://schemas.microsoft.com/office/drawing/2014/main" id="{F78122F7-D1BD-F612-E8C0-A8D0407E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50" y="0"/>
            <a:ext cx="594360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8D5951-2453-0337-6BB4-878BCB51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Seasonality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E5A49A-FDED-3AB0-7E5C-769A17B0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51258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endParaRPr lang="en-GB" sz="2100" dirty="0"/>
          </a:p>
          <a:p>
            <a:pPr marL="0" indent="0">
              <a:buNone/>
            </a:pPr>
            <a:r>
              <a:rPr lang="en-US" sz="2100" dirty="0"/>
              <a:t>If patients experience a seasonal effect, but there is no interaction with treatment:</a:t>
            </a:r>
            <a:br>
              <a:rPr lang="en-US" sz="2100" dirty="0"/>
            </a:br>
            <a:r>
              <a:rPr lang="en-US" sz="2100" dirty="0">
                <a:sym typeface="Wingdings" panose="05000000000000000000" pitchFamily="2" charset="2"/>
              </a:rPr>
              <a:t> </a:t>
            </a:r>
            <a:r>
              <a:rPr lang="en-US" sz="2100" b="1" dirty="0"/>
              <a:t>no bias, increased standard error </a:t>
            </a:r>
            <a:br>
              <a:rPr lang="en-US" sz="2100" b="1" dirty="0"/>
            </a:br>
            <a:endParaRPr lang="en-GB" sz="2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CFF84-CB84-B6B1-3267-0409DAD63DCC}"/>
              </a:ext>
            </a:extLst>
          </p:cNvPr>
          <p:cNvSpPr txBox="1"/>
          <p:nvPr/>
        </p:nvSpPr>
        <p:spPr>
          <a:xfrm>
            <a:off x="9470571" y="76894"/>
            <a:ext cx="2721429" cy="6117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47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8C157-9BB7-8FA4-6689-08107411D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levels of treatment&#10;&#10;AI-generated content may be incorrect.">
            <a:extLst>
              <a:ext uri="{FF2B5EF4-FFF2-40B4-BE49-F238E27FC236}">
                <a16:creationId xmlns:a16="http://schemas.microsoft.com/office/drawing/2014/main" id="{7D182205-9382-3924-34D9-436751C11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00" y="0"/>
            <a:ext cx="59436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F1E7CA9-BAE2-F329-43E6-C7184122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Seasonality 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7E037C4-2FBE-47CD-0CA3-15F841055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51258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endParaRPr lang="en-GB" sz="2100" dirty="0"/>
          </a:p>
          <a:p>
            <a:pPr marL="0" indent="0">
              <a:buNone/>
            </a:pPr>
            <a:r>
              <a:rPr lang="en-US" sz="2100" dirty="0"/>
              <a:t>If patients experience a seasonal effect, but there is no interaction with treatment:</a:t>
            </a:r>
            <a:br>
              <a:rPr lang="en-US" sz="2100" dirty="0"/>
            </a:br>
            <a:r>
              <a:rPr lang="en-US" sz="2100" dirty="0">
                <a:sym typeface="Wingdings" panose="05000000000000000000" pitchFamily="2" charset="2"/>
              </a:rPr>
              <a:t> </a:t>
            </a:r>
            <a:r>
              <a:rPr lang="en-US" sz="2100" b="1" dirty="0"/>
              <a:t>no bias, increased standard error </a:t>
            </a:r>
            <a:br>
              <a:rPr lang="en-US" sz="2100" b="1" dirty="0"/>
            </a:br>
            <a:endParaRPr lang="en-US" sz="2100" b="1" dirty="0"/>
          </a:p>
          <a:p>
            <a:pPr marL="0" indent="0">
              <a:buNone/>
            </a:pPr>
            <a:r>
              <a:rPr lang="en-US" sz="2100" dirty="0"/>
              <a:t>If there is a season-treatment interaction: </a:t>
            </a:r>
            <a:br>
              <a:rPr lang="en-US" sz="2100" dirty="0"/>
            </a:br>
            <a:r>
              <a:rPr lang="en-US" sz="2100" dirty="0">
                <a:sym typeface="Wingdings" panose="05000000000000000000" pitchFamily="2" charset="2"/>
              </a:rPr>
              <a:t> </a:t>
            </a:r>
            <a:r>
              <a:rPr lang="en-US" sz="2100" b="1" dirty="0"/>
              <a:t>bias and increased standard error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6EFB7-B9D4-202D-83FF-266A37E365DB}"/>
              </a:ext>
            </a:extLst>
          </p:cNvPr>
          <p:cNvSpPr txBox="1"/>
          <p:nvPr/>
        </p:nvSpPr>
        <p:spPr>
          <a:xfrm>
            <a:off x="9470571" y="76894"/>
            <a:ext cx="2721429" cy="6117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131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9D53A-3804-51B1-2777-16C427A63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levels of treatment&#10;&#10;AI-generated content may be incorrect.">
            <a:extLst>
              <a:ext uri="{FF2B5EF4-FFF2-40B4-BE49-F238E27FC236}">
                <a16:creationId xmlns:a16="http://schemas.microsoft.com/office/drawing/2014/main" id="{09EDF925-589F-02B8-AF7C-E55339433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00" y="0"/>
            <a:ext cx="59436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6842A7-F0FB-4128-0825-F96BF4D3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Seasonality 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804D793-DEED-86A3-8DC3-189885604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51258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endParaRPr lang="en-GB" sz="2100" dirty="0"/>
          </a:p>
          <a:p>
            <a:pPr marL="0" indent="0">
              <a:buNone/>
            </a:pPr>
            <a:r>
              <a:rPr lang="en-US" sz="2100" dirty="0"/>
              <a:t>If patients experience a seasonal effect, but there is no interaction with treatment:</a:t>
            </a:r>
            <a:br>
              <a:rPr lang="en-US" sz="2100" dirty="0"/>
            </a:br>
            <a:r>
              <a:rPr lang="en-US" sz="2100" dirty="0">
                <a:sym typeface="Wingdings" panose="05000000000000000000" pitchFamily="2" charset="2"/>
              </a:rPr>
              <a:t> </a:t>
            </a:r>
            <a:r>
              <a:rPr lang="en-US" sz="2100" b="1" dirty="0"/>
              <a:t>no bias, increased standard error </a:t>
            </a:r>
            <a:br>
              <a:rPr lang="en-US" sz="2100" b="1" dirty="0"/>
            </a:br>
            <a:endParaRPr lang="en-US" sz="2100" b="1" dirty="0"/>
          </a:p>
          <a:p>
            <a:pPr marL="0" indent="0">
              <a:buNone/>
            </a:pPr>
            <a:r>
              <a:rPr lang="en-US" sz="2100" dirty="0"/>
              <a:t>If there is a season-treatment interaction: </a:t>
            </a:r>
            <a:br>
              <a:rPr lang="en-US" sz="2100" dirty="0"/>
            </a:br>
            <a:r>
              <a:rPr lang="en-US" sz="2100" dirty="0">
                <a:sym typeface="Wingdings" panose="05000000000000000000" pitchFamily="2" charset="2"/>
              </a:rPr>
              <a:t> </a:t>
            </a:r>
            <a:r>
              <a:rPr lang="en-US" sz="2100" b="1" dirty="0"/>
              <a:t>bias and increased standard error</a:t>
            </a:r>
          </a:p>
        </p:txBody>
      </p:sp>
    </p:spTree>
    <p:extLst>
      <p:ext uri="{BB962C8B-B14F-4D97-AF65-F5344CB8AC3E}">
        <p14:creationId xmlns:p14="http://schemas.microsoft.com/office/powerpoint/2010/main" val="2963460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DA09F-7A8F-D299-A7C6-ACEFB0A2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levels of treatment&#10;&#10;AI-generated content may be incorrect.">
            <a:extLst>
              <a:ext uri="{FF2B5EF4-FFF2-40B4-BE49-F238E27FC236}">
                <a16:creationId xmlns:a16="http://schemas.microsoft.com/office/drawing/2014/main" id="{EA390585-6251-0A1C-1DF4-FC2AA08F4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00" y="0"/>
            <a:ext cx="59436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560638-DC57-2F79-37C0-F1AB1D2B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Seasonality 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24C9191-E82C-3923-B926-3EBE81F2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51258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endParaRPr lang="en-GB" sz="2100" dirty="0"/>
          </a:p>
          <a:p>
            <a:pPr marL="0" indent="0">
              <a:buNone/>
            </a:pPr>
            <a:r>
              <a:rPr lang="en-US" sz="2100" dirty="0"/>
              <a:t>If patients experience a seasonal effect, but there is no interaction with treatment:</a:t>
            </a:r>
            <a:br>
              <a:rPr lang="en-US" sz="2100" dirty="0"/>
            </a:br>
            <a:r>
              <a:rPr lang="en-US" sz="2100" dirty="0">
                <a:sym typeface="Wingdings" panose="05000000000000000000" pitchFamily="2" charset="2"/>
              </a:rPr>
              <a:t> </a:t>
            </a:r>
            <a:r>
              <a:rPr lang="en-US" sz="2100" b="1" dirty="0"/>
              <a:t>no bias, increased standard error </a:t>
            </a:r>
            <a:br>
              <a:rPr lang="en-US" sz="2100" b="1" dirty="0"/>
            </a:br>
            <a:endParaRPr lang="en-US" sz="2100" b="1" dirty="0"/>
          </a:p>
          <a:p>
            <a:pPr marL="0" indent="0">
              <a:buNone/>
            </a:pPr>
            <a:r>
              <a:rPr lang="en-US" sz="2100" dirty="0"/>
              <a:t>If there is a season-treatment interaction: </a:t>
            </a:r>
            <a:br>
              <a:rPr lang="en-US" sz="2100" dirty="0"/>
            </a:br>
            <a:r>
              <a:rPr lang="en-US" sz="2100" dirty="0">
                <a:sym typeface="Wingdings" panose="05000000000000000000" pitchFamily="2" charset="2"/>
              </a:rPr>
              <a:t> </a:t>
            </a:r>
            <a:r>
              <a:rPr lang="en-US" sz="2100" b="1" dirty="0"/>
              <a:t>bias and increased standard error</a:t>
            </a:r>
          </a:p>
          <a:p>
            <a:pPr marL="0" indent="0">
              <a:buNone/>
            </a:pPr>
            <a:br>
              <a:rPr lang="en-GB" sz="2100" b="1" dirty="0"/>
            </a:br>
            <a:r>
              <a:rPr lang="en-GB" sz="2100" dirty="0"/>
              <a:t>Implications: </a:t>
            </a:r>
          </a:p>
          <a:p>
            <a:r>
              <a:rPr lang="en-GB" sz="2100" dirty="0"/>
              <a:t>Consider recruiting at appropriate times of year;</a:t>
            </a:r>
          </a:p>
          <a:p>
            <a:r>
              <a:rPr lang="en-GB" sz="2100" dirty="0"/>
              <a:t>Consider adjusting for season in the analysis</a:t>
            </a:r>
          </a:p>
        </p:txBody>
      </p:sp>
    </p:spTree>
    <p:extLst>
      <p:ext uri="{BB962C8B-B14F-4D97-AF65-F5344CB8AC3E}">
        <p14:creationId xmlns:p14="http://schemas.microsoft.com/office/powerpoint/2010/main" val="4124293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9F96C-A73C-48E5-9286-85A8A774F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6C8FE9-766B-C110-0344-18F0AC97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Missing Data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CAB2116-A2C7-65C6-94D3-53AF3B25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48639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r>
              <a:rPr lang="en-US" sz="2100" dirty="0"/>
              <a:t>Suppose that 10%, 20% and 50% of patients have missing outcomes. </a:t>
            </a:r>
          </a:p>
          <a:p>
            <a:pPr marL="0" indent="0">
              <a:buNone/>
            </a:pPr>
            <a:br>
              <a:rPr lang="en-GB" sz="2100" dirty="0"/>
            </a:br>
            <a:br>
              <a:rPr lang="en-GB" sz="2100" dirty="0"/>
            </a:br>
            <a:endParaRPr lang="en-GB" sz="2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707F17-4F41-70E0-ABDF-CF144213B7AA}"/>
              </a:ext>
            </a:extLst>
          </p:cNvPr>
          <p:cNvSpPr txBox="1"/>
          <p:nvPr/>
        </p:nvSpPr>
        <p:spPr>
          <a:xfrm>
            <a:off x="9200151" y="0"/>
            <a:ext cx="2971801" cy="6444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49FB2-0EDA-459B-2381-589D1B7CE44B}"/>
              </a:ext>
            </a:extLst>
          </p:cNvPr>
          <p:cNvSpPr txBox="1"/>
          <p:nvPr/>
        </p:nvSpPr>
        <p:spPr>
          <a:xfrm>
            <a:off x="9352551" y="152400"/>
            <a:ext cx="2971801" cy="6444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0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6F1E-87AB-F432-92F1-0FBC76C1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Outcome Data </a:t>
            </a:r>
          </a:p>
        </p:txBody>
      </p:sp>
      <p:pic>
        <p:nvPicPr>
          <p:cNvPr id="4" name="Picture 3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51DE4A48-15B0-C8B7-F340-CB24F6093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53" y="2372195"/>
            <a:ext cx="7346385" cy="24487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994CB0-8AED-1907-F4FE-C3469868B086}"/>
              </a:ext>
            </a:extLst>
          </p:cNvPr>
          <p:cNvSpPr txBox="1"/>
          <p:nvPr/>
        </p:nvSpPr>
        <p:spPr>
          <a:xfrm>
            <a:off x="2458453" y="1908907"/>
            <a:ext cx="734638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data</a:t>
            </a:r>
            <a:endParaRPr lang="en-GB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0A243-BAA5-4660-E40A-5BD812CEB3C9}"/>
              </a:ext>
            </a:extLst>
          </p:cNvPr>
          <p:cNvSpPr txBox="1"/>
          <p:nvPr/>
        </p:nvSpPr>
        <p:spPr>
          <a:xfrm>
            <a:off x="3381791" y="5334352"/>
            <a:ext cx="5820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high data volume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 in three dimensions at 100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30 min of data shown</a:t>
            </a:r>
          </a:p>
        </p:txBody>
      </p:sp>
    </p:spTree>
    <p:extLst>
      <p:ext uri="{BB962C8B-B14F-4D97-AF65-F5344CB8AC3E}">
        <p14:creationId xmlns:p14="http://schemas.microsoft.com/office/powerpoint/2010/main" val="2322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82D98-867F-883D-A8DA-7C8C30A2F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964F-8ACA-DF5E-42AA-A618101D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Data</a:t>
            </a:r>
          </a:p>
        </p:txBody>
      </p:sp>
      <p:pic>
        <p:nvPicPr>
          <p:cNvPr id="5" name="Picture 4" descr="A graph of different levels of treatment effects&#10;&#10;AI-generated content may be incorrect.">
            <a:extLst>
              <a:ext uri="{FF2B5EF4-FFF2-40B4-BE49-F238E27FC236}">
                <a16:creationId xmlns:a16="http://schemas.microsoft.com/office/drawing/2014/main" id="{FFB65145-C20C-543F-A309-477E9E0E3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00" y="0"/>
            <a:ext cx="5943601" cy="6858000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5EACF24C-404A-642B-88FF-DEDFABD3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48639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r>
              <a:rPr lang="en-US" sz="2100" dirty="0"/>
              <a:t>Suppose that 10%, 20% and 50% of patients have missing outcomes. </a:t>
            </a:r>
          </a:p>
          <a:p>
            <a:pPr marL="0" indent="0">
              <a:buNone/>
            </a:pPr>
            <a:br>
              <a:rPr lang="en-US" sz="2100" b="1" dirty="0"/>
            </a:br>
            <a:r>
              <a:rPr lang="en-GB" sz="2100" dirty="0"/>
              <a:t>Under MCAR: </a:t>
            </a:r>
            <a:br>
              <a:rPr lang="en-GB" sz="2100" dirty="0"/>
            </a:br>
            <a:r>
              <a:rPr lang="en-GB" sz="2100" dirty="0">
                <a:sym typeface="Wingdings" panose="05000000000000000000" pitchFamily="2" charset="2"/>
              </a:rPr>
              <a:t> </a:t>
            </a:r>
            <a:r>
              <a:rPr lang="en-GB" sz="2100" b="1" dirty="0"/>
              <a:t>no bias, increased SE</a:t>
            </a:r>
            <a:r>
              <a:rPr lang="en-GB" sz="2100" dirty="0"/>
              <a:t>.</a:t>
            </a:r>
            <a:br>
              <a:rPr lang="en-GB" sz="2100" dirty="0"/>
            </a:br>
            <a:br>
              <a:rPr lang="en-GB" sz="2100" dirty="0"/>
            </a:br>
            <a:endParaRPr lang="en-GB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95F5D-AFFA-2BAB-A0F4-AA0D033FF32D}"/>
              </a:ext>
            </a:extLst>
          </p:cNvPr>
          <p:cNvSpPr txBox="1"/>
          <p:nvPr/>
        </p:nvSpPr>
        <p:spPr>
          <a:xfrm>
            <a:off x="9200151" y="0"/>
            <a:ext cx="2971801" cy="6444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70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F4143-F46E-538A-BAFC-5DBFC4C86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levels of treatment effects&#10;&#10;AI-generated content may be incorrect.">
            <a:extLst>
              <a:ext uri="{FF2B5EF4-FFF2-40B4-BE49-F238E27FC236}">
                <a16:creationId xmlns:a16="http://schemas.microsoft.com/office/drawing/2014/main" id="{0EDFD5FB-1D93-C11A-0C04-144453AC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51" y="0"/>
            <a:ext cx="59436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61C29CA-1FA2-F268-9A01-82BA1F4E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Missing Data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582542C-D6B1-1152-0317-71BF72C2C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48639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r>
              <a:rPr lang="en-US" sz="2100" dirty="0"/>
              <a:t>Suppose that 10%, 20% and 50% of patients have missing outcomes. </a:t>
            </a:r>
          </a:p>
          <a:p>
            <a:pPr marL="0" indent="0">
              <a:buNone/>
            </a:pPr>
            <a:br>
              <a:rPr lang="en-US" sz="2100" b="1" dirty="0"/>
            </a:br>
            <a:r>
              <a:rPr lang="en-GB" sz="2100" dirty="0"/>
              <a:t>Under MCAR: </a:t>
            </a:r>
            <a:br>
              <a:rPr lang="en-GB" sz="2100" dirty="0"/>
            </a:br>
            <a:r>
              <a:rPr lang="en-GB" sz="2100" dirty="0">
                <a:sym typeface="Wingdings" panose="05000000000000000000" pitchFamily="2" charset="2"/>
              </a:rPr>
              <a:t> </a:t>
            </a:r>
            <a:r>
              <a:rPr lang="en-GB" sz="2100" b="1" dirty="0"/>
              <a:t>no bias, increased SE</a:t>
            </a:r>
            <a:r>
              <a:rPr lang="en-GB" sz="2100" dirty="0"/>
              <a:t>.</a:t>
            </a:r>
            <a:br>
              <a:rPr lang="en-GB" sz="2100" dirty="0"/>
            </a:br>
            <a:br>
              <a:rPr lang="en-GB" sz="2100" dirty="0"/>
            </a:br>
            <a:endParaRPr lang="en-GB" sz="2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552A8-E63A-504C-19A9-9B220D291FFC}"/>
              </a:ext>
            </a:extLst>
          </p:cNvPr>
          <p:cNvSpPr txBox="1"/>
          <p:nvPr/>
        </p:nvSpPr>
        <p:spPr>
          <a:xfrm>
            <a:off x="9200151" y="0"/>
            <a:ext cx="2971801" cy="6444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9340-1A89-B1EB-4CA3-F7DD1212D46F}"/>
              </a:ext>
            </a:extLst>
          </p:cNvPr>
          <p:cNvSpPr txBox="1"/>
          <p:nvPr/>
        </p:nvSpPr>
        <p:spPr>
          <a:xfrm>
            <a:off x="9352551" y="152400"/>
            <a:ext cx="2971801" cy="6444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9120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5504A-ED7F-AF24-5679-A017741B9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levels of treatment effects&#10;&#10;AI-generated content may be incorrect.">
            <a:extLst>
              <a:ext uri="{FF2B5EF4-FFF2-40B4-BE49-F238E27FC236}">
                <a16:creationId xmlns:a16="http://schemas.microsoft.com/office/drawing/2014/main" id="{B8375708-3636-1ED8-F4B3-07985AE87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46" y="0"/>
            <a:ext cx="59436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CBE15E-958D-AB74-0711-80AAFFCA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Missing Data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8ACC9E78-40A1-72B2-2CD8-123C2390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48639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r>
              <a:rPr lang="en-US" sz="2100" dirty="0"/>
              <a:t>Suppose that 10%, 20% and 50% of patients have missing outcomes. </a:t>
            </a:r>
          </a:p>
          <a:p>
            <a:pPr marL="0" indent="0">
              <a:buNone/>
            </a:pPr>
            <a:br>
              <a:rPr lang="en-US" sz="2100" b="1" dirty="0"/>
            </a:br>
            <a:r>
              <a:rPr lang="en-GB" sz="2100" dirty="0"/>
              <a:t>Under MCAR: </a:t>
            </a:r>
            <a:br>
              <a:rPr lang="en-GB" sz="2100" dirty="0"/>
            </a:br>
            <a:r>
              <a:rPr lang="en-GB" sz="2100" dirty="0">
                <a:sym typeface="Wingdings" panose="05000000000000000000" pitchFamily="2" charset="2"/>
              </a:rPr>
              <a:t> </a:t>
            </a:r>
            <a:r>
              <a:rPr lang="en-GB" sz="2100" b="1" dirty="0"/>
              <a:t>no bias, increased SE</a:t>
            </a:r>
            <a:r>
              <a:rPr lang="en-GB" sz="2100" dirty="0"/>
              <a:t>.</a:t>
            </a:r>
            <a:br>
              <a:rPr lang="en-GB" sz="2100" dirty="0"/>
            </a:br>
            <a:br>
              <a:rPr lang="en-GB" sz="2100" dirty="0"/>
            </a:br>
            <a:endParaRPr lang="en-GB" sz="2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3DC6F-264C-3320-36A9-D2CBFB32FDC9}"/>
              </a:ext>
            </a:extLst>
          </p:cNvPr>
          <p:cNvSpPr txBox="1"/>
          <p:nvPr/>
        </p:nvSpPr>
        <p:spPr>
          <a:xfrm>
            <a:off x="9200151" y="0"/>
            <a:ext cx="2971801" cy="6444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181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065DF-34C0-CB10-A6E2-50279D8B3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levels of treatment effects&#10;&#10;AI-generated content may be incorrect.">
            <a:extLst>
              <a:ext uri="{FF2B5EF4-FFF2-40B4-BE49-F238E27FC236}">
                <a16:creationId xmlns:a16="http://schemas.microsoft.com/office/drawing/2014/main" id="{AFA1B3DF-905E-0CB1-20FC-624B36170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46" y="0"/>
            <a:ext cx="59436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C984BC-2B6B-15DD-ADE5-A1307E36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Missing Data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1A1FEF9A-1627-FDA8-AED8-42E83B831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48639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r>
              <a:rPr lang="en-US" sz="2100" dirty="0"/>
              <a:t>Suppose that 10%, 20% and 50% of patients have missing outcomes. </a:t>
            </a:r>
          </a:p>
          <a:p>
            <a:pPr marL="0" indent="0">
              <a:buNone/>
            </a:pPr>
            <a:br>
              <a:rPr lang="en-US" sz="2100" b="1" dirty="0"/>
            </a:br>
            <a:r>
              <a:rPr lang="en-GB" sz="2100" dirty="0"/>
              <a:t>Under MCAR: </a:t>
            </a:r>
            <a:br>
              <a:rPr lang="en-GB" sz="2100" dirty="0"/>
            </a:br>
            <a:r>
              <a:rPr lang="en-GB" sz="2100" dirty="0">
                <a:sym typeface="Wingdings" panose="05000000000000000000" pitchFamily="2" charset="2"/>
              </a:rPr>
              <a:t> </a:t>
            </a:r>
            <a:r>
              <a:rPr lang="en-GB" sz="2100" b="1" dirty="0"/>
              <a:t>no bias, increased SE</a:t>
            </a:r>
            <a:r>
              <a:rPr lang="en-GB" sz="2100" dirty="0"/>
              <a:t>.</a:t>
            </a:r>
            <a:br>
              <a:rPr lang="en-GB" sz="2100" dirty="0"/>
            </a:br>
            <a:br>
              <a:rPr lang="en-GB" sz="2100" dirty="0"/>
            </a:br>
            <a:r>
              <a:rPr lang="en-GB" sz="2100" dirty="0"/>
              <a:t>Under MNAR: </a:t>
            </a:r>
            <a:br>
              <a:rPr lang="en-GB" sz="2100" dirty="0"/>
            </a:br>
            <a:r>
              <a:rPr lang="en-GB" sz="2100" dirty="0">
                <a:sym typeface="Wingdings" panose="05000000000000000000" pitchFamily="2" charset="2"/>
              </a:rPr>
              <a:t> </a:t>
            </a:r>
            <a:r>
              <a:rPr lang="en-GB" sz="2100" b="1" dirty="0">
                <a:sym typeface="Wingdings" panose="05000000000000000000" pitchFamily="2" charset="2"/>
              </a:rPr>
              <a:t>bias and increased SE. </a:t>
            </a:r>
            <a:br>
              <a:rPr lang="en-GB" sz="2100" b="1" dirty="0">
                <a:sym typeface="Wingdings" panose="05000000000000000000" pitchFamily="2" charset="2"/>
              </a:rPr>
            </a:br>
            <a:r>
              <a:rPr lang="en-GB" sz="2100" b="1" dirty="0"/>
              <a:t> </a:t>
            </a:r>
            <a:br>
              <a:rPr lang="en-GB" sz="2100" b="1" dirty="0"/>
            </a:b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42224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23DA0-09B7-CEDC-A8B6-8252862A4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levels of treatment effects&#10;&#10;AI-generated content may be incorrect.">
            <a:extLst>
              <a:ext uri="{FF2B5EF4-FFF2-40B4-BE49-F238E27FC236}">
                <a16:creationId xmlns:a16="http://schemas.microsoft.com/office/drawing/2014/main" id="{95345DBB-2CA6-FAD8-109E-1FD5953A0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346" y="0"/>
            <a:ext cx="59436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B7FC95-8F9D-76EE-1232-7CE367BA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Missing Data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E9B3C12F-DA8B-9718-F45A-4A24F67F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36"/>
            <a:ext cx="48639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True effect of treatment: 12.5 min/day. </a:t>
            </a:r>
            <a:br>
              <a:rPr lang="en-GB" sz="2100" dirty="0"/>
            </a:br>
            <a:r>
              <a:rPr lang="en-US" sz="2100" dirty="0"/>
              <a:t>Suppose that 10%, 20% and 50% of patients have missing outcomes. </a:t>
            </a:r>
          </a:p>
          <a:p>
            <a:pPr marL="0" indent="0">
              <a:buNone/>
            </a:pPr>
            <a:br>
              <a:rPr lang="en-US" sz="2100" b="1" dirty="0"/>
            </a:br>
            <a:r>
              <a:rPr lang="en-GB" sz="2100" dirty="0"/>
              <a:t>Under MCAR: </a:t>
            </a:r>
            <a:br>
              <a:rPr lang="en-GB" sz="2100" dirty="0"/>
            </a:br>
            <a:r>
              <a:rPr lang="en-GB" sz="2100" dirty="0">
                <a:sym typeface="Wingdings" panose="05000000000000000000" pitchFamily="2" charset="2"/>
              </a:rPr>
              <a:t> </a:t>
            </a:r>
            <a:r>
              <a:rPr lang="en-GB" sz="2100" b="1" dirty="0"/>
              <a:t>no bias, increased SE</a:t>
            </a:r>
            <a:r>
              <a:rPr lang="en-GB" sz="2100" dirty="0"/>
              <a:t>.</a:t>
            </a:r>
            <a:br>
              <a:rPr lang="en-GB" sz="2100" dirty="0"/>
            </a:br>
            <a:br>
              <a:rPr lang="en-GB" sz="2100" dirty="0"/>
            </a:br>
            <a:r>
              <a:rPr lang="en-GB" sz="2100" dirty="0"/>
              <a:t>Under MNAR: </a:t>
            </a:r>
            <a:br>
              <a:rPr lang="en-GB" sz="2100" dirty="0"/>
            </a:br>
            <a:r>
              <a:rPr lang="en-GB" sz="2100" dirty="0">
                <a:sym typeface="Wingdings" panose="05000000000000000000" pitchFamily="2" charset="2"/>
              </a:rPr>
              <a:t> </a:t>
            </a:r>
            <a:r>
              <a:rPr lang="en-GB" sz="2100" b="1" dirty="0">
                <a:sym typeface="Wingdings" panose="05000000000000000000" pitchFamily="2" charset="2"/>
              </a:rPr>
              <a:t>bias and increased SE. </a:t>
            </a:r>
            <a:br>
              <a:rPr lang="en-GB" sz="2100" b="1" dirty="0">
                <a:sym typeface="Wingdings" panose="05000000000000000000" pitchFamily="2" charset="2"/>
              </a:rPr>
            </a:br>
            <a:r>
              <a:rPr lang="en-GB" sz="2100" b="1" dirty="0"/>
              <a:t> </a:t>
            </a:r>
            <a:br>
              <a:rPr lang="en-GB" sz="2100" b="1" dirty="0"/>
            </a:br>
            <a:r>
              <a:rPr lang="en-GB" sz="2100" dirty="0"/>
              <a:t>Implications: </a:t>
            </a:r>
          </a:p>
          <a:p>
            <a:r>
              <a:rPr lang="en-GB" sz="2100" dirty="0"/>
              <a:t>Need for sensitivity analyses to missing data assumptions;</a:t>
            </a:r>
          </a:p>
          <a:p>
            <a:r>
              <a:rPr lang="en-GB" sz="2100" dirty="0"/>
              <a:t>Imputing at lower level of granularity may be useful.</a:t>
            </a:r>
          </a:p>
        </p:txBody>
      </p:sp>
    </p:spTree>
    <p:extLst>
      <p:ext uri="{BB962C8B-B14F-4D97-AF65-F5344CB8AC3E}">
        <p14:creationId xmlns:p14="http://schemas.microsoft.com/office/powerpoint/2010/main" val="1428214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B3A9-4264-3C05-BD16-8F7146DE9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Outcome Measures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B8C01-880D-20AC-3464-723D880211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48315" y="2060596"/>
            <a:ext cx="10515600" cy="2727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007475747">
                  <a:custGeom>
                    <a:avLst/>
                    <a:gdLst>
                      <a:gd name="connsiteX0" fmla="*/ 0 w 6479576"/>
                      <a:gd name="connsiteY0" fmla="*/ 0 h 1938992"/>
                      <a:gd name="connsiteX1" fmla="*/ 712753 w 6479576"/>
                      <a:gd name="connsiteY1" fmla="*/ 0 h 1938992"/>
                      <a:gd name="connsiteX2" fmla="*/ 1425507 w 6479576"/>
                      <a:gd name="connsiteY2" fmla="*/ 0 h 1938992"/>
                      <a:gd name="connsiteX3" fmla="*/ 1943873 w 6479576"/>
                      <a:gd name="connsiteY3" fmla="*/ 0 h 1938992"/>
                      <a:gd name="connsiteX4" fmla="*/ 2591830 w 6479576"/>
                      <a:gd name="connsiteY4" fmla="*/ 0 h 1938992"/>
                      <a:gd name="connsiteX5" fmla="*/ 3174992 w 6479576"/>
                      <a:gd name="connsiteY5" fmla="*/ 0 h 1938992"/>
                      <a:gd name="connsiteX6" fmla="*/ 3822950 w 6479576"/>
                      <a:gd name="connsiteY6" fmla="*/ 0 h 1938992"/>
                      <a:gd name="connsiteX7" fmla="*/ 4535703 w 6479576"/>
                      <a:gd name="connsiteY7" fmla="*/ 0 h 1938992"/>
                      <a:gd name="connsiteX8" fmla="*/ 5054069 w 6479576"/>
                      <a:gd name="connsiteY8" fmla="*/ 0 h 1938992"/>
                      <a:gd name="connsiteX9" fmla="*/ 5702027 w 6479576"/>
                      <a:gd name="connsiteY9" fmla="*/ 0 h 1938992"/>
                      <a:gd name="connsiteX10" fmla="*/ 6479576 w 6479576"/>
                      <a:gd name="connsiteY10" fmla="*/ 0 h 1938992"/>
                      <a:gd name="connsiteX11" fmla="*/ 6479576 w 6479576"/>
                      <a:gd name="connsiteY11" fmla="*/ 685111 h 1938992"/>
                      <a:gd name="connsiteX12" fmla="*/ 6479576 w 6479576"/>
                      <a:gd name="connsiteY12" fmla="*/ 1273271 h 1938992"/>
                      <a:gd name="connsiteX13" fmla="*/ 6479576 w 6479576"/>
                      <a:gd name="connsiteY13" fmla="*/ 1938992 h 1938992"/>
                      <a:gd name="connsiteX14" fmla="*/ 5702027 w 6479576"/>
                      <a:gd name="connsiteY14" fmla="*/ 1938992 h 1938992"/>
                      <a:gd name="connsiteX15" fmla="*/ 5054069 w 6479576"/>
                      <a:gd name="connsiteY15" fmla="*/ 1938992 h 1938992"/>
                      <a:gd name="connsiteX16" fmla="*/ 4406112 w 6479576"/>
                      <a:gd name="connsiteY16" fmla="*/ 1938992 h 1938992"/>
                      <a:gd name="connsiteX17" fmla="*/ 3887746 w 6479576"/>
                      <a:gd name="connsiteY17" fmla="*/ 1938992 h 1938992"/>
                      <a:gd name="connsiteX18" fmla="*/ 3434175 w 6479576"/>
                      <a:gd name="connsiteY18" fmla="*/ 1938992 h 1938992"/>
                      <a:gd name="connsiteX19" fmla="*/ 2786218 w 6479576"/>
                      <a:gd name="connsiteY19" fmla="*/ 1938992 h 1938992"/>
                      <a:gd name="connsiteX20" fmla="*/ 2203056 w 6479576"/>
                      <a:gd name="connsiteY20" fmla="*/ 1938992 h 1938992"/>
                      <a:gd name="connsiteX21" fmla="*/ 1425507 w 6479576"/>
                      <a:gd name="connsiteY21" fmla="*/ 1938992 h 1938992"/>
                      <a:gd name="connsiteX22" fmla="*/ 777549 w 6479576"/>
                      <a:gd name="connsiteY22" fmla="*/ 1938992 h 1938992"/>
                      <a:gd name="connsiteX23" fmla="*/ 0 w 6479576"/>
                      <a:gd name="connsiteY23" fmla="*/ 1938992 h 1938992"/>
                      <a:gd name="connsiteX24" fmla="*/ 0 w 6479576"/>
                      <a:gd name="connsiteY24" fmla="*/ 1253881 h 1938992"/>
                      <a:gd name="connsiteX25" fmla="*/ 0 w 6479576"/>
                      <a:gd name="connsiteY25" fmla="*/ 607551 h 1938992"/>
                      <a:gd name="connsiteX26" fmla="*/ 0 w 6479576"/>
                      <a:gd name="connsiteY26" fmla="*/ 0 h 1938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6479576" h="1938992" fill="none" extrusionOk="0">
                        <a:moveTo>
                          <a:pt x="0" y="0"/>
                        </a:moveTo>
                        <a:cubicBezTo>
                          <a:pt x="247174" y="11796"/>
                          <a:pt x="360774" y="-26577"/>
                          <a:pt x="712753" y="0"/>
                        </a:cubicBezTo>
                        <a:cubicBezTo>
                          <a:pt x="1064732" y="26577"/>
                          <a:pt x="1269150" y="-26546"/>
                          <a:pt x="1425507" y="0"/>
                        </a:cubicBezTo>
                        <a:cubicBezTo>
                          <a:pt x="1581864" y="26546"/>
                          <a:pt x="1758234" y="-10892"/>
                          <a:pt x="1943873" y="0"/>
                        </a:cubicBezTo>
                        <a:cubicBezTo>
                          <a:pt x="2129512" y="10892"/>
                          <a:pt x="2391242" y="15949"/>
                          <a:pt x="2591830" y="0"/>
                        </a:cubicBezTo>
                        <a:cubicBezTo>
                          <a:pt x="2792418" y="-15949"/>
                          <a:pt x="2955112" y="-13244"/>
                          <a:pt x="3174992" y="0"/>
                        </a:cubicBezTo>
                        <a:cubicBezTo>
                          <a:pt x="3394872" y="13244"/>
                          <a:pt x="3677128" y="-20317"/>
                          <a:pt x="3822950" y="0"/>
                        </a:cubicBezTo>
                        <a:cubicBezTo>
                          <a:pt x="3968772" y="20317"/>
                          <a:pt x="4301408" y="22908"/>
                          <a:pt x="4535703" y="0"/>
                        </a:cubicBezTo>
                        <a:cubicBezTo>
                          <a:pt x="4769998" y="-22908"/>
                          <a:pt x="4797860" y="-17015"/>
                          <a:pt x="5054069" y="0"/>
                        </a:cubicBezTo>
                        <a:cubicBezTo>
                          <a:pt x="5310278" y="17015"/>
                          <a:pt x="5484589" y="5376"/>
                          <a:pt x="5702027" y="0"/>
                        </a:cubicBezTo>
                        <a:cubicBezTo>
                          <a:pt x="5919465" y="-5376"/>
                          <a:pt x="6155906" y="-30247"/>
                          <a:pt x="6479576" y="0"/>
                        </a:cubicBezTo>
                        <a:cubicBezTo>
                          <a:pt x="6464439" y="262421"/>
                          <a:pt x="6476576" y="379736"/>
                          <a:pt x="6479576" y="685111"/>
                        </a:cubicBezTo>
                        <a:cubicBezTo>
                          <a:pt x="6482576" y="990486"/>
                          <a:pt x="6495905" y="1082325"/>
                          <a:pt x="6479576" y="1273271"/>
                        </a:cubicBezTo>
                        <a:cubicBezTo>
                          <a:pt x="6463247" y="1464217"/>
                          <a:pt x="6502966" y="1613394"/>
                          <a:pt x="6479576" y="1938992"/>
                        </a:cubicBezTo>
                        <a:cubicBezTo>
                          <a:pt x="6163246" y="1906415"/>
                          <a:pt x="6022493" y="1952512"/>
                          <a:pt x="5702027" y="1938992"/>
                        </a:cubicBezTo>
                        <a:cubicBezTo>
                          <a:pt x="5381561" y="1925472"/>
                          <a:pt x="5265730" y="1916645"/>
                          <a:pt x="5054069" y="1938992"/>
                        </a:cubicBezTo>
                        <a:cubicBezTo>
                          <a:pt x="4842408" y="1961339"/>
                          <a:pt x="4717745" y="1963107"/>
                          <a:pt x="4406112" y="1938992"/>
                        </a:cubicBezTo>
                        <a:cubicBezTo>
                          <a:pt x="4094479" y="1914877"/>
                          <a:pt x="4086473" y="1938411"/>
                          <a:pt x="3887746" y="1938992"/>
                        </a:cubicBezTo>
                        <a:cubicBezTo>
                          <a:pt x="3689019" y="1939573"/>
                          <a:pt x="3634428" y="1955570"/>
                          <a:pt x="3434175" y="1938992"/>
                        </a:cubicBezTo>
                        <a:cubicBezTo>
                          <a:pt x="3233922" y="1922414"/>
                          <a:pt x="2938961" y="1919028"/>
                          <a:pt x="2786218" y="1938992"/>
                        </a:cubicBezTo>
                        <a:cubicBezTo>
                          <a:pt x="2633475" y="1958956"/>
                          <a:pt x="2385588" y="1942811"/>
                          <a:pt x="2203056" y="1938992"/>
                        </a:cubicBezTo>
                        <a:cubicBezTo>
                          <a:pt x="2020524" y="1935173"/>
                          <a:pt x="1748642" y="1966086"/>
                          <a:pt x="1425507" y="1938992"/>
                        </a:cubicBezTo>
                        <a:cubicBezTo>
                          <a:pt x="1102372" y="1911898"/>
                          <a:pt x="1056720" y="1968865"/>
                          <a:pt x="777549" y="1938992"/>
                        </a:cubicBezTo>
                        <a:cubicBezTo>
                          <a:pt x="498378" y="1909119"/>
                          <a:pt x="217853" y="1927480"/>
                          <a:pt x="0" y="1938992"/>
                        </a:cubicBezTo>
                        <a:cubicBezTo>
                          <a:pt x="32197" y="1638690"/>
                          <a:pt x="12032" y="1496222"/>
                          <a:pt x="0" y="1253881"/>
                        </a:cubicBezTo>
                        <a:cubicBezTo>
                          <a:pt x="-12032" y="1011540"/>
                          <a:pt x="20872" y="898028"/>
                          <a:pt x="0" y="607551"/>
                        </a:cubicBezTo>
                        <a:cubicBezTo>
                          <a:pt x="-20872" y="317074"/>
                          <a:pt x="-6801" y="126293"/>
                          <a:pt x="0" y="0"/>
                        </a:cubicBezTo>
                        <a:close/>
                      </a:path>
                      <a:path w="6479576" h="1938992" stroke="0" extrusionOk="0">
                        <a:moveTo>
                          <a:pt x="0" y="0"/>
                        </a:moveTo>
                        <a:cubicBezTo>
                          <a:pt x="187556" y="-20331"/>
                          <a:pt x="379965" y="-24747"/>
                          <a:pt x="518366" y="0"/>
                        </a:cubicBezTo>
                        <a:cubicBezTo>
                          <a:pt x="656767" y="24747"/>
                          <a:pt x="821133" y="-3788"/>
                          <a:pt x="971936" y="0"/>
                        </a:cubicBezTo>
                        <a:cubicBezTo>
                          <a:pt x="1122739" y="3788"/>
                          <a:pt x="1406808" y="-21212"/>
                          <a:pt x="1555098" y="0"/>
                        </a:cubicBezTo>
                        <a:cubicBezTo>
                          <a:pt x="1703388" y="21212"/>
                          <a:pt x="2009486" y="12192"/>
                          <a:pt x="2203056" y="0"/>
                        </a:cubicBezTo>
                        <a:cubicBezTo>
                          <a:pt x="2396626" y="-12192"/>
                          <a:pt x="2634818" y="-32280"/>
                          <a:pt x="2915809" y="0"/>
                        </a:cubicBezTo>
                        <a:cubicBezTo>
                          <a:pt x="3196800" y="32280"/>
                          <a:pt x="3204771" y="-4100"/>
                          <a:pt x="3434175" y="0"/>
                        </a:cubicBezTo>
                        <a:cubicBezTo>
                          <a:pt x="3663579" y="4100"/>
                          <a:pt x="3842862" y="6008"/>
                          <a:pt x="4017337" y="0"/>
                        </a:cubicBezTo>
                        <a:cubicBezTo>
                          <a:pt x="4191812" y="-6008"/>
                          <a:pt x="4613026" y="-20324"/>
                          <a:pt x="4794886" y="0"/>
                        </a:cubicBezTo>
                        <a:cubicBezTo>
                          <a:pt x="4976746" y="20324"/>
                          <a:pt x="5302063" y="22260"/>
                          <a:pt x="5507640" y="0"/>
                        </a:cubicBezTo>
                        <a:cubicBezTo>
                          <a:pt x="5713217" y="-22260"/>
                          <a:pt x="6119410" y="-4751"/>
                          <a:pt x="6479576" y="0"/>
                        </a:cubicBezTo>
                        <a:cubicBezTo>
                          <a:pt x="6506806" y="206522"/>
                          <a:pt x="6505663" y="429191"/>
                          <a:pt x="6479576" y="607551"/>
                        </a:cubicBezTo>
                        <a:cubicBezTo>
                          <a:pt x="6453489" y="785911"/>
                          <a:pt x="6465477" y="999289"/>
                          <a:pt x="6479576" y="1273271"/>
                        </a:cubicBezTo>
                        <a:cubicBezTo>
                          <a:pt x="6493675" y="1547253"/>
                          <a:pt x="6496572" y="1761895"/>
                          <a:pt x="6479576" y="1938992"/>
                        </a:cubicBezTo>
                        <a:cubicBezTo>
                          <a:pt x="6276982" y="1947075"/>
                          <a:pt x="6235781" y="1929295"/>
                          <a:pt x="6026006" y="1938992"/>
                        </a:cubicBezTo>
                        <a:cubicBezTo>
                          <a:pt x="5816231" y="1948690"/>
                          <a:pt x="5492090" y="1916490"/>
                          <a:pt x="5248457" y="1938992"/>
                        </a:cubicBezTo>
                        <a:cubicBezTo>
                          <a:pt x="5004824" y="1961494"/>
                          <a:pt x="4942603" y="1938230"/>
                          <a:pt x="4665295" y="1938992"/>
                        </a:cubicBezTo>
                        <a:cubicBezTo>
                          <a:pt x="4387987" y="1939754"/>
                          <a:pt x="4376939" y="1935033"/>
                          <a:pt x="4146929" y="1938992"/>
                        </a:cubicBezTo>
                        <a:cubicBezTo>
                          <a:pt x="3916919" y="1942951"/>
                          <a:pt x="3812257" y="1968456"/>
                          <a:pt x="3498971" y="1938992"/>
                        </a:cubicBezTo>
                        <a:cubicBezTo>
                          <a:pt x="3185685" y="1909528"/>
                          <a:pt x="3250843" y="1959716"/>
                          <a:pt x="3045401" y="1938992"/>
                        </a:cubicBezTo>
                        <a:cubicBezTo>
                          <a:pt x="2839959" y="1918269"/>
                          <a:pt x="2736935" y="1932875"/>
                          <a:pt x="2591830" y="1938992"/>
                        </a:cubicBezTo>
                        <a:cubicBezTo>
                          <a:pt x="2446725" y="1945109"/>
                          <a:pt x="2247100" y="1969383"/>
                          <a:pt x="1943873" y="1938992"/>
                        </a:cubicBezTo>
                        <a:cubicBezTo>
                          <a:pt x="1640646" y="1908601"/>
                          <a:pt x="1439334" y="1951582"/>
                          <a:pt x="1231119" y="1938992"/>
                        </a:cubicBezTo>
                        <a:cubicBezTo>
                          <a:pt x="1022904" y="1926402"/>
                          <a:pt x="773352" y="1915603"/>
                          <a:pt x="583162" y="1938992"/>
                        </a:cubicBezTo>
                        <a:cubicBezTo>
                          <a:pt x="392972" y="1962381"/>
                          <a:pt x="237965" y="1962549"/>
                          <a:pt x="0" y="1938992"/>
                        </a:cubicBezTo>
                        <a:cubicBezTo>
                          <a:pt x="-12507" y="1769964"/>
                          <a:pt x="29379" y="1575048"/>
                          <a:pt x="0" y="1312051"/>
                        </a:cubicBezTo>
                        <a:cubicBezTo>
                          <a:pt x="-29379" y="1049054"/>
                          <a:pt x="1767" y="955787"/>
                          <a:pt x="0" y="685111"/>
                        </a:cubicBezTo>
                        <a:cubicBezTo>
                          <a:pt x="-1767" y="414435"/>
                          <a:pt x="-20659" y="3254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Key benefits of digital outcome measures: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meaningful to patients;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Lower burden (enable decentralization);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sensitive – can lead to lower sample sizes;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insights via high-frequency data.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AE036-E7C2-F602-3EB7-9B6354B680AC}"/>
              </a:ext>
            </a:extLst>
          </p:cNvPr>
          <p:cNvSpPr txBox="1"/>
          <p:nvPr/>
        </p:nvSpPr>
        <p:spPr>
          <a:xfrm>
            <a:off x="8874216" y="3883659"/>
            <a:ext cx="1591543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br>
              <a:rPr lang="en-GB" dirty="0"/>
            </a:br>
            <a:endParaRPr lang="en-GB" dirty="0"/>
          </a:p>
        </p:txBody>
      </p:sp>
      <p:pic>
        <p:nvPicPr>
          <p:cNvPr id="6" name="Picture 6" descr="Data from wearable devices approved for use in Duchenne muscular dystrophy  clinical trials | Duchenne UK">
            <a:extLst>
              <a:ext uri="{FF2B5EF4-FFF2-40B4-BE49-F238E27FC236}">
                <a16:creationId xmlns:a16="http://schemas.microsoft.com/office/drawing/2014/main" id="{FB6AE49E-3CA5-5B12-B46D-5267B220B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9" r="4378" b="4554"/>
          <a:stretch>
            <a:fillRect/>
          </a:stretch>
        </p:blipFill>
        <p:spPr bwMode="auto">
          <a:xfrm>
            <a:off x="8874216" y="1538793"/>
            <a:ext cx="1556256" cy="1407559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GT3X-BT | ActiGraph Wearable Devices">
            <a:extLst>
              <a:ext uri="{FF2B5EF4-FFF2-40B4-BE49-F238E27FC236}">
                <a16:creationId xmlns:a16="http://schemas.microsoft.com/office/drawing/2014/main" id="{8AF9DFE6-7768-A209-2639-8D6087DF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980" y="4151001"/>
            <a:ext cx="1084727" cy="10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8E2E0-EC3C-1B1B-C871-FF2CE572EB03}"/>
              </a:ext>
            </a:extLst>
          </p:cNvPr>
          <p:cNvSpPr txBox="1"/>
          <p:nvPr/>
        </p:nvSpPr>
        <p:spPr>
          <a:xfrm>
            <a:off x="8301789" y="3038613"/>
            <a:ext cx="294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Stride Velocity 95</a:t>
            </a:r>
            <a:r>
              <a:rPr lang="en-GB" baseline="30000" dirty="0"/>
              <a:t>th</a:t>
            </a:r>
            <a:r>
              <a:rPr lang="en-GB" dirty="0"/>
              <a:t> Centile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674A1-89AD-D900-B706-3059E24E0F72}"/>
              </a:ext>
            </a:extLst>
          </p:cNvPr>
          <p:cNvSpPr txBox="1"/>
          <p:nvPr/>
        </p:nvSpPr>
        <p:spPr>
          <a:xfrm>
            <a:off x="8638728" y="5467369"/>
            <a:ext cx="226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spent in MVPA</a:t>
            </a:r>
          </a:p>
        </p:txBody>
      </p:sp>
    </p:spTree>
    <p:extLst>
      <p:ext uri="{BB962C8B-B14F-4D97-AF65-F5344CB8AC3E}">
        <p14:creationId xmlns:p14="http://schemas.microsoft.com/office/powerpoint/2010/main" val="4107913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A6E0A-2C12-F1E8-BF1E-8089D510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4706-F432-D1E8-C3E0-47AFDA36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880558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A Call to Attention: </a:t>
            </a:r>
            <a:br>
              <a:rPr lang="en-GB" sz="3600" dirty="0"/>
            </a:br>
            <a:r>
              <a:rPr lang="en-GB" sz="3600" dirty="0"/>
              <a:t>Eight methodological questions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7620A-32DA-B8BE-7C1C-6C5484335ADC}"/>
              </a:ext>
            </a:extLst>
          </p:cNvPr>
          <p:cNvSpPr txBox="1"/>
          <p:nvPr/>
        </p:nvSpPr>
        <p:spPr>
          <a:xfrm>
            <a:off x="2801385" y="1348159"/>
            <a:ext cx="692651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542274 w 6778422"/>
                      <a:gd name="connsiteY1" fmla="*/ 0 h 369332"/>
                      <a:gd name="connsiteX2" fmla="*/ 1016763 w 6778422"/>
                      <a:gd name="connsiteY2" fmla="*/ 0 h 369332"/>
                      <a:gd name="connsiteX3" fmla="*/ 1830174 w 6778422"/>
                      <a:gd name="connsiteY3" fmla="*/ 0 h 369332"/>
                      <a:gd name="connsiteX4" fmla="*/ 2440232 w 6778422"/>
                      <a:gd name="connsiteY4" fmla="*/ 0 h 369332"/>
                      <a:gd name="connsiteX5" fmla="*/ 3185858 w 6778422"/>
                      <a:gd name="connsiteY5" fmla="*/ 0 h 369332"/>
                      <a:gd name="connsiteX6" fmla="*/ 3660348 w 6778422"/>
                      <a:gd name="connsiteY6" fmla="*/ 0 h 369332"/>
                      <a:gd name="connsiteX7" fmla="*/ 4473759 w 6778422"/>
                      <a:gd name="connsiteY7" fmla="*/ 0 h 369332"/>
                      <a:gd name="connsiteX8" fmla="*/ 5151601 w 6778422"/>
                      <a:gd name="connsiteY8" fmla="*/ 0 h 369332"/>
                      <a:gd name="connsiteX9" fmla="*/ 5761659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5965011 w 6778422"/>
                      <a:gd name="connsiteY12" fmla="*/ 369332 h 369332"/>
                      <a:gd name="connsiteX13" fmla="*/ 5151601 w 6778422"/>
                      <a:gd name="connsiteY13" fmla="*/ 369332 h 369332"/>
                      <a:gd name="connsiteX14" fmla="*/ 4338190 w 6778422"/>
                      <a:gd name="connsiteY14" fmla="*/ 369332 h 369332"/>
                      <a:gd name="connsiteX15" fmla="*/ 3863701 w 6778422"/>
                      <a:gd name="connsiteY15" fmla="*/ 369332 h 369332"/>
                      <a:gd name="connsiteX16" fmla="*/ 3389211 w 6778422"/>
                      <a:gd name="connsiteY16" fmla="*/ 369332 h 369332"/>
                      <a:gd name="connsiteX17" fmla="*/ 2914721 w 6778422"/>
                      <a:gd name="connsiteY17" fmla="*/ 369332 h 369332"/>
                      <a:gd name="connsiteX18" fmla="*/ 2169095 w 6778422"/>
                      <a:gd name="connsiteY18" fmla="*/ 369332 h 369332"/>
                      <a:gd name="connsiteX19" fmla="*/ 1694606 w 6778422"/>
                      <a:gd name="connsiteY19" fmla="*/ 369332 h 369332"/>
                      <a:gd name="connsiteX20" fmla="*/ 1220116 w 6778422"/>
                      <a:gd name="connsiteY20" fmla="*/ 369332 h 369332"/>
                      <a:gd name="connsiteX21" fmla="*/ 745626 w 6778422"/>
                      <a:gd name="connsiteY21" fmla="*/ 369332 h 369332"/>
                      <a:gd name="connsiteX22" fmla="*/ 0 w 6778422"/>
                      <a:gd name="connsiteY22" fmla="*/ 369332 h 369332"/>
                      <a:gd name="connsiteX23" fmla="*/ 0 w 6778422"/>
                      <a:gd name="connsiteY23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227517" y="20989"/>
                          <a:pt x="283651" y="-2616"/>
                          <a:pt x="542274" y="0"/>
                        </a:cubicBezTo>
                        <a:cubicBezTo>
                          <a:pt x="800897" y="2616"/>
                          <a:pt x="903523" y="-5055"/>
                          <a:pt x="1016763" y="0"/>
                        </a:cubicBezTo>
                        <a:cubicBezTo>
                          <a:pt x="1130003" y="5055"/>
                          <a:pt x="1433232" y="-8808"/>
                          <a:pt x="1830174" y="0"/>
                        </a:cubicBezTo>
                        <a:cubicBezTo>
                          <a:pt x="2227116" y="8808"/>
                          <a:pt x="2215291" y="20647"/>
                          <a:pt x="2440232" y="0"/>
                        </a:cubicBezTo>
                        <a:cubicBezTo>
                          <a:pt x="2665173" y="-20647"/>
                          <a:pt x="2948512" y="-2874"/>
                          <a:pt x="3185858" y="0"/>
                        </a:cubicBezTo>
                        <a:cubicBezTo>
                          <a:pt x="3423204" y="2874"/>
                          <a:pt x="3444986" y="-10480"/>
                          <a:pt x="3660348" y="0"/>
                        </a:cubicBezTo>
                        <a:cubicBezTo>
                          <a:pt x="3875710" y="10480"/>
                          <a:pt x="4221799" y="-39786"/>
                          <a:pt x="4473759" y="0"/>
                        </a:cubicBezTo>
                        <a:cubicBezTo>
                          <a:pt x="4725719" y="39786"/>
                          <a:pt x="4842831" y="21162"/>
                          <a:pt x="5151601" y="0"/>
                        </a:cubicBezTo>
                        <a:cubicBezTo>
                          <a:pt x="5460371" y="-21162"/>
                          <a:pt x="5587345" y="-8436"/>
                          <a:pt x="5761659" y="0"/>
                        </a:cubicBezTo>
                        <a:cubicBezTo>
                          <a:pt x="5935973" y="8436"/>
                          <a:pt x="6566529" y="16666"/>
                          <a:pt x="6778422" y="0"/>
                        </a:cubicBezTo>
                        <a:cubicBezTo>
                          <a:pt x="6770633" y="179549"/>
                          <a:pt x="6771880" y="251280"/>
                          <a:pt x="6778422" y="369332"/>
                        </a:cubicBezTo>
                        <a:cubicBezTo>
                          <a:pt x="6414367" y="370332"/>
                          <a:pt x="6131333" y="371255"/>
                          <a:pt x="5965011" y="369332"/>
                        </a:cubicBezTo>
                        <a:cubicBezTo>
                          <a:pt x="5798689" y="367409"/>
                          <a:pt x="5373306" y="371026"/>
                          <a:pt x="5151601" y="369332"/>
                        </a:cubicBezTo>
                        <a:cubicBezTo>
                          <a:pt x="4929896" y="367639"/>
                          <a:pt x="4541129" y="383501"/>
                          <a:pt x="4338190" y="369332"/>
                        </a:cubicBezTo>
                        <a:cubicBezTo>
                          <a:pt x="4135251" y="355163"/>
                          <a:pt x="3980240" y="368913"/>
                          <a:pt x="3863701" y="369332"/>
                        </a:cubicBezTo>
                        <a:cubicBezTo>
                          <a:pt x="3747162" y="369751"/>
                          <a:pt x="3544798" y="368587"/>
                          <a:pt x="3389211" y="369332"/>
                        </a:cubicBezTo>
                        <a:cubicBezTo>
                          <a:pt x="3233624" y="370078"/>
                          <a:pt x="3126084" y="371866"/>
                          <a:pt x="2914721" y="369332"/>
                        </a:cubicBezTo>
                        <a:cubicBezTo>
                          <a:pt x="2703358" y="366799"/>
                          <a:pt x="2320250" y="400789"/>
                          <a:pt x="2169095" y="369332"/>
                        </a:cubicBezTo>
                        <a:cubicBezTo>
                          <a:pt x="2017940" y="337875"/>
                          <a:pt x="1891929" y="374587"/>
                          <a:pt x="1694606" y="369332"/>
                        </a:cubicBezTo>
                        <a:cubicBezTo>
                          <a:pt x="1497283" y="364077"/>
                          <a:pt x="1330586" y="371481"/>
                          <a:pt x="1220116" y="369332"/>
                        </a:cubicBezTo>
                        <a:cubicBezTo>
                          <a:pt x="1109646" y="367184"/>
                          <a:pt x="916608" y="369903"/>
                          <a:pt x="745626" y="369332"/>
                        </a:cubicBezTo>
                        <a:cubicBezTo>
                          <a:pt x="574644" y="368762"/>
                          <a:pt x="208493" y="397238"/>
                          <a:pt x="0" y="369332"/>
                        </a:cubicBezTo>
                        <a:cubicBezTo>
                          <a:pt x="3881" y="282185"/>
                          <a:pt x="2625" y="126643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351793" y="11381"/>
                          <a:pt x="431938" y="19380"/>
                          <a:pt x="813411" y="0"/>
                        </a:cubicBezTo>
                        <a:cubicBezTo>
                          <a:pt x="1194884" y="-19380"/>
                          <a:pt x="1164526" y="-14033"/>
                          <a:pt x="1491253" y="0"/>
                        </a:cubicBezTo>
                        <a:cubicBezTo>
                          <a:pt x="1817980" y="14033"/>
                          <a:pt x="1856267" y="-9309"/>
                          <a:pt x="2033527" y="0"/>
                        </a:cubicBezTo>
                        <a:cubicBezTo>
                          <a:pt x="2210787" y="9309"/>
                          <a:pt x="2434041" y="13941"/>
                          <a:pt x="2711369" y="0"/>
                        </a:cubicBezTo>
                        <a:cubicBezTo>
                          <a:pt x="2988697" y="-13941"/>
                          <a:pt x="3358651" y="-1218"/>
                          <a:pt x="3524779" y="0"/>
                        </a:cubicBezTo>
                        <a:cubicBezTo>
                          <a:pt x="3690907" y="1218"/>
                          <a:pt x="3944096" y="14205"/>
                          <a:pt x="4067053" y="0"/>
                        </a:cubicBezTo>
                        <a:cubicBezTo>
                          <a:pt x="4190010" y="-14205"/>
                          <a:pt x="4446341" y="9806"/>
                          <a:pt x="4541543" y="0"/>
                        </a:cubicBezTo>
                        <a:cubicBezTo>
                          <a:pt x="4636745" y="-9806"/>
                          <a:pt x="4975675" y="18371"/>
                          <a:pt x="5219385" y="0"/>
                        </a:cubicBezTo>
                        <a:cubicBezTo>
                          <a:pt x="5463095" y="-18371"/>
                          <a:pt x="5683922" y="-12193"/>
                          <a:pt x="5897227" y="0"/>
                        </a:cubicBezTo>
                        <a:cubicBezTo>
                          <a:pt x="6110532" y="12193"/>
                          <a:pt x="6573941" y="-33551"/>
                          <a:pt x="6778422" y="0"/>
                        </a:cubicBezTo>
                        <a:cubicBezTo>
                          <a:pt x="6780040" y="142754"/>
                          <a:pt x="6782001" y="290248"/>
                          <a:pt x="6778422" y="369332"/>
                        </a:cubicBezTo>
                        <a:cubicBezTo>
                          <a:pt x="6475745" y="394630"/>
                          <a:pt x="6381621" y="385462"/>
                          <a:pt x="6168364" y="369332"/>
                        </a:cubicBezTo>
                        <a:cubicBezTo>
                          <a:pt x="5955107" y="353202"/>
                          <a:pt x="5744499" y="365884"/>
                          <a:pt x="5626090" y="369332"/>
                        </a:cubicBezTo>
                        <a:cubicBezTo>
                          <a:pt x="5507681" y="372780"/>
                          <a:pt x="5199188" y="363992"/>
                          <a:pt x="5016032" y="369332"/>
                        </a:cubicBezTo>
                        <a:cubicBezTo>
                          <a:pt x="4832876" y="374672"/>
                          <a:pt x="4535736" y="403888"/>
                          <a:pt x="4270406" y="369332"/>
                        </a:cubicBezTo>
                        <a:cubicBezTo>
                          <a:pt x="4005076" y="334776"/>
                          <a:pt x="3620182" y="385905"/>
                          <a:pt x="3456995" y="369332"/>
                        </a:cubicBezTo>
                        <a:cubicBezTo>
                          <a:pt x="3293808" y="352759"/>
                          <a:pt x="3004485" y="372589"/>
                          <a:pt x="2711369" y="369332"/>
                        </a:cubicBezTo>
                        <a:cubicBezTo>
                          <a:pt x="2418253" y="366075"/>
                          <a:pt x="2250476" y="398869"/>
                          <a:pt x="2033527" y="369332"/>
                        </a:cubicBezTo>
                        <a:cubicBezTo>
                          <a:pt x="1816578" y="339795"/>
                          <a:pt x="1723835" y="366577"/>
                          <a:pt x="1559037" y="369332"/>
                        </a:cubicBezTo>
                        <a:cubicBezTo>
                          <a:pt x="1394239" y="372088"/>
                          <a:pt x="1153075" y="402003"/>
                          <a:pt x="881195" y="369332"/>
                        </a:cubicBezTo>
                        <a:cubicBezTo>
                          <a:pt x="609315" y="336661"/>
                          <a:pt x="204240" y="344629"/>
                          <a:pt x="0" y="369332"/>
                        </a:cubicBezTo>
                        <a:cubicBezTo>
                          <a:pt x="-4675" y="194331"/>
                          <a:pt x="2218" y="1768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Q1: What is the appropriate outcome granularity? 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A02375-11FA-5D2C-6D29-10947FFBC34A}"/>
              </a:ext>
            </a:extLst>
          </p:cNvPr>
          <p:cNvSpPr txBox="1"/>
          <p:nvPr/>
        </p:nvSpPr>
        <p:spPr>
          <a:xfrm>
            <a:off x="2801386" y="1960096"/>
            <a:ext cx="692651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956241449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745626 w 6778422"/>
                      <a:gd name="connsiteY1" fmla="*/ 0 h 369332"/>
                      <a:gd name="connsiteX2" fmla="*/ 1355684 w 6778422"/>
                      <a:gd name="connsiteY2" fmla="*/ 0 h 369332"/>
                      <a:gd name="connsiteX3" fmla="*/ 2033527 w 6778422"/>
                      <a:gd name="connsiteY3" fmla="*/ 0 h 369332"/>
                      <a:gd name="connsiteX4" fmla="*/ 2575800 w 6778422"/>
                      <a:gd name="connsiteY4" fmla="*/ 0 h 369332"/>
                      <a:gd name="connsiteX5" fmla="*/ 3185858 w 6778422"/>
                      <a:gd name="connsiteY5" fmla="*/ 0 h 369332"/>
                      <a:gd name="connsiteX6" fmla="*/ 3999269 w 6778422"/>
                      <a:gd name="connsiteY6" fmla="*/ 0 h 369332"/>
                      <a:gd name="connsiteX7" fmla="*/ 4541543 w 6778422"/>
                      <a:gd name="connsiteY7" fmla="*/ 0 h 369332"/>
                      <a:gd name="connsiteX8" fmla="*/ 5151601 w 6778422"/>
                      <a:gd name="connsiteY8" fmla="*/ 0 h 369332"/>
                      <a:gd name="connsiteX9" fmla="*/ 5897227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236148 w 6778422"/>
                      <a:gd name="connsiteY12" fmla="*/ 369332 h 369332"/>
                      <a:gd name="connsiteX13" fmla="*/ 5422738 w 6778422"/>
                      <a:gd name="connsiteY13" fmla="*/ 369332 h 369332"/>
                      <a:gd name="connsiteX14" fmla="*/ 4812680 w 6778422"/>
                      <a:gd name="connsiteY14" fmla="*/ 369332 h 369332"/>
                      <a:gd name="connsiteX15" fmla="*/ 4270406 w 6778422"/>
                      <a:gd name="connsiteY15" fmla="*/ 369332 h 369332"/>
                      <a:gd name="connsiteX16" fmla="*/ 3660348 w 6778422"/>
                      <a:gd name="connsiteY16" fmla="*/ 369332 h 369332"/>
                      <a:gd name="connsiteX17" fmla="*/ 2846937 w 6778422"/>
                      <a:gd name="connsiteY17" fmla="*/ 369332 h 369332"/>
                      <a:gd name="connsiteX18" fmla="*/ 2236879 w 6778422"/>
                      <a:gd name="connsiteY18" fmla="*/ 369332 h 369332"/>
                      <a:gd name="connsiteX19" fmla="*/ 1694606 w 6778422"/>
                      <a:gd name="connsiteY19" fmla="*/ 369332 h 369332"/>
                      <a:gd name="connsiteX20" fmla="*/ 881195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182395" y="8831"/>
                          <a:pt x="383294" y="8340"/>
                          <a:pt x="745626" y="0"/>
                        </a:cubicBezTo>
                        <a:cubicBezTo>
                          <a:pt x="1107958" y="-8340"/>
                          <a:pt x="1211140" y="2713"/>
                          <a:pt x="1355684" y="0"/>
                        </a:cubicBezTo>
                        <a:cubicBezTo>
                          <a:pt x="1500228" y="-2713"/>
                          <a:pt x="1699326" y="18933"/>
                          <a:pt x="2033527" y="0"/>
                        </a:cubicBezTo>
                        <a:cubicBezTo>
                          <a:pt x="2367728" y="-18933"/>
                          <a:pt x="2326943" y="16113"/>
                          <a:pt x="2575800" y="0"/>
                        </a:cubicBezTo>
                        <a:cubicBezTo>
                          <a:pt x="2824657" y="-16113"/>
                          <a:pt x="3002807" y="-5798"/>
                          <a:pt x="3185858" y="0"/>
                        </a:cubicBezTo>
                        <a:cubicBezTo>
                          <a:pt x="3368909" y="5798"/>
                          <a:pt x="3821235" y="7174"/>
                          <a:pt x="3999269" y="0"/>
                        </a:cubicBezTo>
                        <a:cubicBezTo>
                          <a:pt x="4177303" y="-7174"/>
                          <a:pt x="4419724" y="-24878"/>
                          <a:pt x="4541543" y="0"/>
                        </a:cubicBezTo>
                        <a:cubicBezTo>
                          <a:pt x="4663362" y="24878"/>
                          <a:pt x="4958533" y="-3838"/>
                          <a:pt x="5151601" y="0"/>
                        </a:cubicBezTo>
                        <a:cubicBezTo>
                          <a:pt x="5344669" y="3838"/>
                          <a:pt x="5703586" y="21978"/>
                          <a:pt x="5897227" y="0"/>
                        </a:cubicBezTo>
                        <a:cubicBezTo>
                          <a:pt x="6090868" y="-21978"/>
                          <a:pt x="6460532" y="20311"/>
                          <a:pt x="6778422" y="0"/>
                        </a:cubicBezTo>
                        <a:cubicBezTo>
                          <a:pt x="6784589" y="107659"/>
                          <a:pt x="6768929" y="280071"/>
                          <a:pt x="6778422" y="369332"/>
                        </a:cubicBezTo>
                        <a:cubicBezTo>
                          <a:pt x="6518644" y="376782"/>
                          <a:pt x="6363184" y="367923"/>
                          <a:pt x="6236148" y="369332"/>
                        </a:cubicBezTo>
                        <a:cubicBezTo>
                          <a:pt x="6109112" y="370741"/>
                          <a:pt x="5595986" y="406650"/>
                          <a:pt x="5422738" y="369332"/>
                        </a:cubicBezTo>
                        <a:cubicBezTo>
                          <a:pt x="5249490" y="332015"/>
                          <a:pt x="4994798" y="347621"/>
                          <a:pt x="4812680" y="369332"/>
                        </a:cubicBezTo>
                        <a:cubicBezTo>
                          <a:pt x="4630562" y="391043"/>
                          <a:pt x="4487378" y="373543"/>
                          <a:pt x="4270406" y="369332"/>
                        </a:cubicBezTo>
                        <a:cubicBezTo>
                          <a:pt x="4053434" y="365121"/>
                          <a:pt x="3854084" y="384320"/>
                          <a:pt x="3660348" y="369332"/>
                        </a:cubicBezTo>
                        <a:cubicBezTo>
                          <a:pt x="3466612" y="354344"/>
                          <a:pt x="3253444" y="346239"/>
                          <a:pt x="2846937" y="369332"/>
                        </a:cubicBezTo>
                        <a:cubicBezTo>
                          <a:pt x="2440430" y="392425"/>
                          <a:pt x="2420631" y="394228"/>
                          <a:pt x="2236879" y="369332"/>
                        </a:cubicBezTo>
                        <a:cubicBezTo>
                          <a:pt x="2053127" y="344436"/>
                          <a:pt x="1834548" y="365609"/>
                          <a:pt x="1694606" y="369332"/>
                        </a:cubicBezTo>
                        <a:cubicBezTo>
                          <a:pt x="1554664" y="373055"/>
                          <a:pt x="1163349" y="332977"/>
                          <a:pt x="881195" y="369332"/>
                        </a:cubicBezTo>
                        <a:cubicBezTo>
                          <a:pt x="599041" y="405687"/>
                          <a:pt x="275907" y="370842"/>
                          <a:pt x="0" y="369332"/>
                        </a:cubicBezTo>
                        <a:cubicBezTo>
                          <a:pt x="7862" y="218696"/>
                          <a:pt x="-9637" y="94753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206847" y="-336"/>
                          <a:pt x="342264" y="8475"/>
                          <a:pt x="610058" y="0"/>
                        </a:cubicBezTo>
                        <a:cubicBezTo>
                          <a:pt x="877852" y="-8475"/>
                          <a:pt x="1121332" y="15868"/>
                          <a:pt x="1287900" y="0"/>
                        </a:cubicBezTo>
                        <a:cubicBezTo>
                          <a:pt x="1454468" y="-15868"/>
                          <a:pt x="1637820" y="-4818"/>
                          <a:pt x="1830174" y="0"/>
                        </a:cubicBezTo>
                        <a:cubicBezTo>
                          <a:pt x="2022528" y="4818"/>
                          <a:pt x="2248759" y="-35913"/>
                          <a:pt x="2575800" y="0"/>
                        </a:cubicBezTo>
                        <a:cubicBezTo>
                          <a:pt x="2902841" y="35913"/>
                          <a:pt x="3043524" y="-17642"/>
                          <a:pt x="3185858" y="0"/>
                        </a:cubicBezTo>
                        <a:cubicBezTo>
                          <a:pt x="3328192" y="17642"/>
                          <a:pt x="3441919" y="-19444"/>
                          <a:pt x="3660348" y="0"/>
                        </a:cubicBezTo>
                        <a:cubicBezTo>
                          <a:pt x="3878777" y="19444"/>
                          <a:pt x="3960619" y="14096"/>
                          <a:pt x="4202622" y="0"/>
                        </a:cubicBezTo>
                        <a:cubicBezTo>
                          <a:pt x="4444625" y="-14096"/>
                          <a:pt x="4756228" y="935"/>
                          <a:pt x="4948248" y="0"/>
                        </a:cubicBezTo>
                        <a:cubicBezTo>
                          <a:pt x="5140268" y="-935"/>
                          <a:pt x="5500644" y="18742"/>
                          <a:pt x="5761659" y="0"/>
                        </a:cubicBezTo>
                        <a:cubicBezTo>
                          <a:pt x="6022674" y="-18742"/>
                          <a:pt x="6373198" y="-49177"/>
                          <a:pt x="6778422" y="0"/>
                        </a:cubicBezTo>
                        <a:cubicBezTo>
                          <a:pt x="6796167" y="87086"/>
                          <a:pt x="6779211" y="282239"/>
                          <a:pt x="6778422" y="369332"/>
                        </a:cubicBezTo>
                        <a:cubicBezTo>
                          <a:pt x="6579315" y="362830"/>
                          <a:pt x="6405155" y="356438"/>
                          <a:pt x="6303932" y="369332"/>
                        </a:cubicBezTo>
                        <a:cubicBezTo>
                          <a:pt x="6202709" y="382227"/>
                          <a:pt x="5947433" y="364177"/>
                          <a:pt x="5626090" y="369332"/>
                        </a:cubicBezTo>
                        <a:cubicBezTo>
                          <a:pt x="5304747" y="374487"/>
                          <a:pt x="5374531" y="388161"/>
                          <a:pt x="5151601" y="369332"/>
                        </a:cubicBezTo>
                        <a:cubicBezTo>
                          <a:pt x="4928671" y="350503"/>
                          <a:pt x="4603306" y="374575"/>
                          <a:pt x="4338190" y="369332"/>
                        </a:cubicBezTo>
                        <a:cubicBezTo>
                          <a:pt x="4073074" y="364089"/>
                          <a:pt x="3744434" y="386817"/>
                          <a:pt x="3524779" y="369332"/>
                        </a:cubicBezTo>
                        <a:cubicBezTo>
                          <a:pt x="3305124" y="351847"/>
                          <a:pt x="3152878" y="350221"/>
                          <a:pt x="2914721" y="369332"/>
                        </a:cubicBezTo>
                        <a:cubicBezTo>
                          <a:pt x="2676564" y="388443"/>
                          <a:pt x="2531247" y="376302"/>
                          <a:pt x="2236879" y="369332"/>
                        </a:cubicBezTo>
                        <a:cubicBezTo>
                          <a:pt x="1942511" y="362362"/>
                          <a:pt x="1954085" y="375030"/>
                          <a:pt x="1762390" y="369332"/>
                        </a:cubicBezTo>
                        <a:cubicBezTo>
                          <a:pt x="1570695" y="363634"/>
                          <a:pt x="1420399" y="399013"/>
                          <a:pt x="1084548" y="369332"/>
                        </a:cubicBezTo>
                        <a:cubicBezTo>
                          <a:pt x="748697" y="339651"/>
                          <a:pt x="288547" y="411401"/>
                          <a:pt x="0" y="369332"/>
                        </a:cubicBezTo>
                        <a:cubicBezTo>
                          <a:pt x="5664" y="235931"/>
                          <a:pt x="10192" y="1486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Q2: What is the appropriate measurement period?</a:t>
            </a:r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624B56-D218-07AC-46B4-060E0E914548}"/>
              </a:ext>
            </a:extLst>
          </p:cNvPr>
          <p:cNvSpPr txBox="1"/>
          <p:nvPr/>
        </p:nvSpPr>
        <p:spPr>
          <a:xfrm>
            <a:off x="2837796" y="2587943"/>
            <a:ext cx="689010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975749192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610058 w 6778422"/>
                      <a:gd name="connsiteY1" fmla="*/ 0 h 369332"/>
                      <a:gd name="connsiteX2" fmla="*/ 1355684 w 6778422"/>
                      <a:gd name="connsiteY2" fmla="*/ 0 h 369332"/>
                      <a:gd name="connsiteX3" fmla="*/ 2101311 w 6778422"/>
                      <a:gd name="connsiteY3" fmla="*/ 0 h 369332"/>
                      <a:gd name="connsiteX4" fmla="*/ 2643585 w 6778422"/>
                      <a:gd name="connsiteY4" fmla="*/ 0 h 369332"/>
                      <a:gd name="connsiteX5" fmla="*/ 3118074 w 6778422"/>
                      <a:gd name="connsiteY5" fmla="*/ 0 h 369332"/>
                      <a:gd name="connsiteX6" fmla="*/ 3863701 w 6778422"/>
                      <a:gd name="connsiteY6" fmla="*/ 0 h 369332"/>
                      <a:gd name="connsiteX7" fmla="*/ 4609327 w 6778422"/>
                      <a:gd name="connsiteY7" fmla="*/ 0 h 369332"/>
                      <a:gd name="connsiteX8" fmla="*/ 5083817 w 6778422"/>
                      <a:gd name="connsiteY8" fmla="*/ 0 h 369332"/>
                      <a:gd name="connsiteX9" fmla="*/ 5558306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236148 w 6778422"/>
                      <a:gd name="connsiteY12" fmla="*/ 369332 h 369332"/>
                      <a:gd name="connsiteX13" fmla="*/ 5422738 w 6778422"/>
                      <a:gd name="connsiteY13" fmla="*/ 369332 h 369332"/>
                      <a:gd name="connsiteX14" fmla="*/ 4880464 w 6778422"/>
                      <a:gd name="connsiteY14" fmla="*/ 369332 h 369332"/>
                      <a:gd name="connsiteX15" fmla="*/ 4202622 w 6778422"/>
                      <a:gd name="connsiteY15" fmla="*/ 369332 h 369332"/>
                      <a:gd name="connsiteX16" fmla="*/ 3592564 w 6778422"/>
                      <a:gd name="connsiteY16" fmla="*/ 369332 h 369332"/>
                      <a:gd name="connsiteX17" fmla="*/ 2846937 w 6778422"/>
                      <a:gd name="connsiteY17" fmla="*/ 369332 h 369332"/>
                      <a:gd name="connsiteX18" fmla="*/ 2033527 w 6778422"/>
                      <a:gd name="connsiteY18" fmla="*/ 369332 h 369332"/>
                      <a:gd name="connsiteX19" fmla="*/ 1355684 w 6778422"/>
                      <a:gd name="connsiteY19" fmla="*/ 369332 h 369332"/>
                      <a:gd name="connsiteX20" fmla="*/ 813411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180023" y="-10602"/>
                          <a:pt x="385011" y="-28397"/>
                          <a:pt x="610058" y="0"/>
                        </a:cubicBezTo>
                        <a:cubicBezTo>
                          <a:pt x="835105" y="28397"/>
                          <a:pt x="1065066" y="-1138"/>
                          <a:pt x="1355684" y="0"/>
                        </a:cubicBezTo>
                        <a:cubicBezTo>
                          <a:pt x="1646302" y="1138"/>
                          <a:pt x="1819326" y="3939"/>
                          <a:pt x="2101311" y="0"/>
                        </a:cubicBezTo>
                        <a:cubicBezTo>
                          <a:pt x="2383296" y="-3939"/>
                          <a:pt x="2524306" y="-20019"/>
                          <a:pt x="2643585" y="0"/>
                        </a:cubicBezTo>
                        <a:cubicBezTo>
                          <a:pt x="2762864" y="20019"/>
                          <a:pt x="2995586" y="-650"/>
                          <a:pt x="3118074" y="0"/>
                        </a:cubicBezTo>
                        <a:cubicBezTo>
                          <a:pt x="3240562" y="650"/>
                          <a:pt x="3643378" y="-14053"/>
                          <a:pt x="3863701" y="0"/>
                        </a:cubicBezTo>
                        <a:cubicBezTo>
                          <a:pt x="4084024" y="14053"/>
                          <a:pt x="4370306" y="10016"/>
                          <a:pt x="4609327" y="0"/>
                        </a:cubicBezTo>
                        <a:cubicBezTo>
                          <a:pt x="4848348" y="-10016"/>
                          <a:pt x="4894789" y="-8410"/>
                          <a:pt x="5083817" y="0"/>
                        </a:cubicBezTo>
                        <a:cubicBezTo>
                          <a:pt x="5272845" y="8410"/>
                          <a:pt x="5335787" y="-22497"/>
                          <a:pt x="5558306" y="0"/>
                        </a:cubicBezTo>
                        <a:cubicBezTo>
                          <a:pt x="5780825" y="22497"/>
                          <a:pt x="6356723" y="40482"/>
                          <a:pt x="6778422" y="0"/>
                        </a:cubicBezTo>
                        <a:cubicBezTo>
                          <a:pt x="6776733" y="99114"/>
                          <a:pt x="6792816" y="186464"/>
                          <a:pt x="6778422" y="369332"/>
                        </a:cubicBezTo>
                        <a:cubicBezTo>
                          <a:pt x="6649676" y="374595"/>
                          <a:pt x="6400006" y="369066"/>
                          <a:pt x="6236148" y="369332"/>
                        </a:cubicBezTo>
                        <a:cubicBezTo>
                          <a:pt x="6072290" y="369598"/>
                          <a:pt x="5691315" y="333353"/>
                          <a:pt x="5422738" y="369332"/>
                        </a:cubicBezTo>
                        <a:cubicBezTo>
                          <a:pt x="5154161" y="405312"/>
                          <a:pt x="5055551" y="355860"/>
                          <a:pt x="4880464" y="369332"/>
                        </a:cubicBezTo>
                        <a:cubicBezTo>
                          <a:pt x="4705377" y="382804"/>
                          <a:pt x="4353362" y="361117"/>
                          <a:pt x="4202622" y="369332"/>
                        </a:cubicBezTo>
                        <a:cubicBezTo>
                          <a:pt x="4051882" y="377547"/>
                          <a:pt x="3777373" y="355951"/>
                          <a:pt x="3592564" y="369332"/>
                        </a:cubicBezTo>
                        <a:cubicBezTo>
                          <a:pt x="3407755" y="382713"/>
                          <a:pt x="3071292" y="346415"/>
                          <a:pt x="2846937" y="369332"/>
                        </a:cubicBezTo>
                        <a:cubicBezTo>
                          <a:pt x="2622582" y="392249"/>
                          <a:pt x="2435918" y="349225"/>
                          <a:pt x="2033527" y="369332"/>
                        </a:cubicBezTo>
                        <a:cubicBezTo>
                          <a:pt x="1631136" y="389440"/>
                          <a:pt x="1579975" y="381765"/>
                          <a:pt x="1355684" y="369332"/>
                        </a:cubicBezTo>
                        <a:cubicBezTo>
                          <a:pt x="1131393" y="356899"/>
                          <a:pt x="1069581" y="392720"/>
                          <a:pt x="813411" y="369332"/>
                        </a:cubicBezTo>
                        <a:cubicBezTo>
                          <a:pt x="557241" y="345944"/>
                          <a:pt x="372043" y="350050"/>
                          <a:pt x="0" y="369332"/>
                        </a:cubicBezTo>
                        <a:cubicBezTo>
                          <a:pt x="2290" y="292881"/>
                          <a:pt x="6225" y="99030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138099" y="8809"/>
                          <a:pt x="292125" y="22254"/>
                          <a:pt x="542274" y="0"/>
                        </a:cubicBezTo>
                        <a:cubicBezTo>
                          <a:pt x="792423" y="-22254"/>
                          <a:pt x="840228" y="-20441"/>
                          <a:pt x="1084548" y="0"/>
                        </a:cubicBezTo>
                        <a:cubicBezTo>
                          <a:pt x="1328868" y="20441"/>
                          <a:pt x="1471451" y="18728"/>
                          <a:pt x="1626821" y="0"/>
                        </a:cubicBezTo>
                        <a:cubicBezTo>
                          <a:pt x="1782191" y="-18728"/>
                          <a:pt x="1934376" y="-26127"/>
                          <a:pt x="2169095" y="0"/>
                        </a:cubicBezTo>
                        <a:cubicBezTo>
                          <a:pt x="2403814" y="26127"/>
                          <a:pt x="2490845" y="-17009"/>
                          <a:pt x="2711369" y="0"/>
                        </a:cubicBezTo>
                        <a:cubicBezTo>
                          <a:pt x="2931893" y="17009"/>
                          <a:pt x="3053516" y="20224"/>
                          <a:pt x="3389211" y="0"/>
                        </a:cubicBezTo>
                        <a:cubicBezTo>
                          <a:pt x="3724906" y="-20224"/>
                          <a:pt x="3708072" y="925"/>
                          <a:pt x="3863701" y="0"/>
                        </a:cubicBezTo>
                        <a:cubicBezTo>
                          <a:pt x="4019330" y="-925"/>
                          <a:pt x="4299216" y="-19846"/>
                          <a:pt x="4609327" y="0"/>
                        </a:cubicBezTo>
                        <a:cubicBezTo>
                          <a:pt x="4919438" y="19846"/>
                          <a:pt x="5175266" y="15988"/>
                          <a:pt x="5354953" y="0"/>
                        </a:cubicBezTo>
                        <a:cubicBezTo>
                          <a:pt x="5534640" y="-15988"/>
                          <a:pt x="5747264" y="15402"/>
                          <a:pt x="6032796" y="0"/>
                        </a:cubicBezTo>
                        <a:cubicBezTo>
                          <a:pt x="6318328" y="-15402"/>
                          <a:pt x="6616350" y="-14935"/>
                          <a:pt x="6778422" y="0"/>
                        </a:cubicBezTo>
                        <a:cubicBezTo>
                          <a:pt x="6762885" y="170410"/>
                          <a:pt x="6790607" y="207187"/>
                          <a:pt x="6778422" y="369332"/>
                        </a:cubicBezTo>
                        <a:cubicBezTo>
                          <a:pt x="6530173" y="349296"/>
                          <a:pt x="6390092" y="384647"/>
                          <a:pt x="6236148" y="369332"/>
                        </a:cubicBezTo>
                        <a:cubicBezTo>
                          <a:pt x="6082204" y="354017"/>
                          <a:pt x="5881211" y="383979"/>
                          <a:pt x="5693874" y="369332"/>
                        </a:cubicBezTo>
                        <a:cubicBezTo>
                          <a:pt x="5506537" y="354685"/>
                          <a:pt x="5316577" y="347149"/>
                          <a:pt x="4948248" y="369332"/>
                        </a:cubicBezTo>
                        <a:cubicBezTo>
                          <a:pt x="4579919" y="391515"/>
                          <a:pt x="4608619" y="353853"/>
                          <a:pt x="4405974" y="369332"/>
                        </a:cubicBezTo>
                        <a:cubicBezTo>
                          <a:pt x="4203329" y="384811"/>
                          <a:pt x="3997470" y="358922"/>
                          <a:pt x="3728132" y="369332"/>
                        </a:cubicBezTo>
                        <a:cubicBezTo>
                          <a:pt x="3458794" y="379742"/>
                          <a:pt x="3211396" y="400809"/>
                          <a:pt x="2982506" y="369332"/>
                        </a:cubicBezTo>
                        <a:cubicBezTo>
                          <a:pt x="2753616" y="337855"/>
                          <a:pt x="2556144" y="359631"/>
                          <a:pt x="2304663" y="369332"/>
                        </a:cubicBezTo>
                        <a:cubicBezTo>
                          <a:pt x="2053182" y="379033"/>
                          <a:pt x="1964294" y="363976"/>
                          <a:pt x="1830174" y="369332"/>
                        </a:cubicBezTo>
                        <a:cubicBezTo>
                          <a:pt x="1696054" y="374688"/>
                          <a:pt x="1409967" y="388313"/>
                          <a:pt x="1084548" y="369332"/>
                        </a:cubicBezTo>
                        <a:cubicBezTo>
                          <a:pt x="759129" y="350351"/>
                          <a:pt x="361347" y="399373"/>
                          <a:pt x="0" y="369332"/>
                        </a:cubicBezTo>
                        <a:cubicBezTo>
                          <a:pt x="-14120" y="268307"/>
                          <a:pt x="32" y="1559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Q3: How is the summary measure chosen?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752AF-956E-C027-868A-BEC74CF9F5E3}"/>
              </a:ext>
            </a:extLst>
          </p:cNvPr>
          <p:cNvSpPr txBox="1"/>
          <p:nvPr/>
        </p:nvSpPr>
        <p:spPr>
          <a:xfrm>
            <a:off x="2857087" y="5740379"/>
            <a:ext cx="689010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179311070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677842 w 6778422"/>
                      <a:gd name="connsiteY1" fmla="*/ 0 h 369332"/>
                      <a:gd name="connsiteX2" fmla="*/ 1355684 w 6778422"/>
                      <a:gd name="connsiteY2" fmla="*/ 0 h 369332"/>
                      <a:gd name="connsiteX3" fmla="*/ 2101311 w 6778422"/>
                      <a:gd name="connsiteY3" fmla="*/ 0 h 369332"/>
                      <a:gd name="connsiteX4" fmla="*/ 2575800 w 6778422"/>
                      <a:gd name="connsiteY4" fmla="*/ 0 h 369332"/>
                      <a:gd name="connsiteX5" fmla="*/ 3389211 w 6778422"/>
                      <a:gd name="connsiteY5" fmla="*/ 0 h 369332"/>
                      <a:gd name="connsiteX6" fmla="*/ 4067053 w 6778422"/>
                      <a:gd name="connsiteY6" fmla="*/ 0 h 369332"/>
                      <a:gd name="connsiteX7" fmla="*/ 4677111 w 6778422"/>
                      <a:gd name="connsiteY7" fmla="*/ 0 h 369332"/>
                      <a:gd name="connsiteX8" fmla="*/ 5354953 w 6778422"/>
                      <a:gd name="connsiteY8" fmla="*/ 0 h 369332"/>
                      <a:gd name="connsiteX9" fmla="*/ 6032796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168364 w 6778422"/>
                      <a:gd name="connsiteY12" fmla="*/ 369332 h 369332"/>
                      <a:gd name="connsiteX13" fmla="*/ 5354953 w 6778422"/>
                      <a:gd name="connsiteY13" fmla="*/ 369332 h 369332"/>
                      <a:gd name="connsiteX14" fmla="*/ 4744895 w 6778422"/>
                      <a:gd name="connsiteY14" fmla="*/ 369332 h 369332"/>
                      <a:gd name="connsiteX15" fmla="*/ 4270406 w 6778422"/>
                      <a:gd name="connsiteY15" fmla="*/ 369332 h 369332"/>
                      <a:gd name="connsiteX16" fmla="*/ 3660348 w 6778422"/>
                      <a:gd name="connsiteY16" fmla="*/ 369332 h 369332"/>
                      <a:gd name="connsiteX17" fmla="*/ 2914721 w 6778422"/>
                      <a:gd name="connsiteY17" fmla="*/ 369332 h 369332"/>
                      <a:gd name="connsiteX18" fmla="*/ 2236879 w 6778422"/>
                      <a:gd name="connsiteY18" fmla="*/ 369332 h 369332"/>
                      <a:gd name="connsiteX19" fmla="*/ 1694606 w 6778422"/>
                      <a:gd name="connsiteY19" fmla="*/ 369332 h 369332"/>
                      <a:gd name="connsiteX20" fmla="*/ 948979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229684" y="-31581"/>
                          <a:pt x="421749" y="20132"/>
                          <a:pt x="677842" y="0"/>
                        </a:cubicBezTo>
                        <a:cubicBezTo>
                          <a:pt x="933935" y="-20132"/>
                          <a:pt x="1175841" y="-7386"/>
                          <a:pt x="1355684" y="0"/>
                        </a:cubicBezTo>
                        <a:cubicBezTo>
                          <a:pt x="1535527" y="7386"/>
                          <a:pt x="1875630" y="-9873"/>
                          <a:pt x="2101311" y="0"/>
                        </a:cubicBezTo>
                        <a:cubicBezTo>
                          <a:pt x="2326992" y="9873"/>
                          <a:pt x="2458055" y="6412"/>
                          <a:pt x="2575800" y="0"/>
                        </a:cubicBezTo>
                        <a:cubicBezTo>
                          <a:pt x="2693545" y="-6412"/>
                          <a:pt x="3001040" y="14966"/>
                          <a:pt x="3389211" y="0"/>
                        </a:cubicBezTo>
                        <a:cubicBezTo>
                          <a:pt x="3777382" y="-14966"/>
                          <a:pt x="3744809" y="-24659"/>
                          <a:pt x="4067053" y="0"/>
                        </a:cubicBezTo>
                        <a:cubicBezTo>
                          <a:pt x="4389297" y="24659"/>
                          <a:pt x="4405420" y="-15049"/>
                          <a:pt x="4677111" y="0"/>
                        </a:cubicBezTo>
                        <a:cubicBezTo>
                          <a:pt x="4948802" y="15049"/>
                          <a:pt x="5202514" y="27889"/>
                          <a:pt x="5354953" y="0"/>
                        </a:cubicBezTo>
                        <a:cubicBezTo>
                          <a:pt x="5507392" y="-27889"/>
                          <a:pt x="5826277" y="-4378"/>
                          <a:pt x="6032796" y="0"/>
                        </a:cubicBezTo>
                        <a:cubicBezTo>
                          <a:pt x="6239315" y="4378"/>
                          <a:pt x="6446825" y="20781"/>
                          <a:pt x="6778422" y="0"/>
                        </a:cubicBezTo>
                        <a:cubicBezTo>
                          <a:pt x="6763991" y="91547"/>
                          <a:pt x="6780328" y="267309"/>
                          <a:pt x="6778422" y="369332"/>
                        </a:cubicBezTo>
                        <a:cubicBezTo>
                          <a:pt x="6504873" y="380739"/>
                          <a:pt x="6319879" y="365379"/>
                          <a:pt x="6168364" y="369332"/>
                        </a:cubicBezTo>
                        <a:cubicBezTo>
                          <a:pt x="6016849" y="373285"/>
                          <a:pt x="5597676" y="379531"/>
                          <a:pt x="5354953" y="369332"/>
                        </a:cubicBezTo>
                        <a:cubicBezTo>
                          <a:pt x="5112230" y="359133"/>
                          <a:pt x="4958372" y="351809"/>
                          <a:pt x="4744895" y="369332"/>
                        </a:cubicBezTo>
                        <a:cubicBezTo>
                          <a:pt x="4531418" y="386855"/>
                          <a:pt x="4427507" y="369072"/>
                          <a:pt x="4270406" y="369332"/>
                        </a:cubicBezTo>
                        <a:cubicBezTo>
                          <a:pt x="4113305" y="369592"/>
                          <a:pt x="3959576" y="374190"/>
                          <a:pt x="3660348" y="369332"/>
                        </a:cubicBezTo>
                        <a:cubicBezTo>
                          <a:pt x="3361120" y="364474"/>
                          <a:pt x="3159054" y="396946"/>
                          <a:pt x="2914721" y="369332"/>
                        </a:cubicBezTo>
                        <a:cubicBezTo>
                          <a:pt x="2670388" y="341718"/>
                          <a:pt x="2521107" y="378376"/>
                          <a:pt x="2236879" y="369332"/>
                        </a:cubicBezTo>
                        <a:cubicBezTo>
                          <a:pt x="1952651" y="360288"/>
                          <a:pt x="1804660" y="349548"/>
                          <a:pt x="1694606" y="369332"/>
                        </a:cubicBezTo>
                        <a:cubicBezTo>
                          <a:pt x="1584552" y="389116"/>
                          <a:pt x="1266578" y="383392"/>
                          <a:pt x="948979" y="369332"/>
                        </a:cubicBezTo>
                        <a:cubicBezTo>
                          <a:pt x="631380" y="355272"/>
                          <a:pt x="219943" y="387583"/>
                          <a:pt x="0" y="369332"/>
                        </a:cubicBezTo>
                        <a:cubicBezTo>
                          <a:pt x="-13671" y="186768"/>
                          <a:pt x="11263" y="124642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199142" y="18716"/>
                          <a:pt x="268101" y="12849"/>
                          <a:pt x="474490" y="0"/>
                        </a:cubicBezTo>
                        <a:cubicBezTo>
                          <a:pt x="680879" y="-12849"/>
                          <a:pt x="761526" y="-6717"/>
                          <a:pt x="948979" y="0"/>
                        </a:cubicBezTo>
                        <a:cubicBezTo>
                          <a:pt x="1136432" y="6717"/>
                          <a:pt x="1292398" y="-62"/>
                          <a:pt x="1423469" y="0"/>
                        </a:cubicBezTo>
                        <a:cubicBezTo>
                          <a:pt x="1554540" y="62"/>
                          <a:pt x="1688359" y="6437"/>
                          <a:pt x="1897958" y="0"/>
                        </a:cubicBezTo>
                        <a:cubicBezTo>
                          <a:pt x="2107557" y="-6437"/>
                          <a:pt x="2394014" y="21557"/>
                          <a:pt x="2643585" y="0"/>
                        </a:cubicBezTo>
                        <a:cubicBezTo>
                          <a:pt x="2893156" y="-21557"/>
                          <a:pt x="2991385" y="-9329"/>
                          <a:pt x="3321427" y="0"/>
                        </a:cubicBezTo>
                        <a:cubicBezTo>
                          <a:pt x="3651469" y="9329"/>
                          <a:pt x="3859142" y="-15645"/>
                          <a:pt x="4067053" y="0"/>
                        </a:cubicBezTo>
                        <a:cubicBezTo>
                          <a:pt x="4274964" y="15645"/>
                          <a:pt x="4363416" y="24383"/>
                          <a:pt x="4609327" y="0"/>
                        </a:cubicBezTo>
                        <a:cubicBezTo>
                          <a:pt x="4855238" y="-24383"/>
                          <a:pt x="5100626" y="-33039"/>
                          <a:pt x="5354953" y="0"/>
                        </a:cubicBezTo>
                        <a:cubicBezTo>
                          <a:pt x="5609280" y="33039"/>
                          <a:pt x="5825830" y="-12615"/>
                          <a:pt x="5965011" y="0"/>
                        </a:cubicBezTo>
                        <a:cubicBezTo>
                          <a:pt x="6104192" y="12615"/>
                          <a:pt x="6609891" y="36391"/>
                          <a:pt x="6778422" y="0"/>
                        </a:cubicBezTo>
                        <a:cubicBezTo>
                          <a:pt x="6777890" y="127763"/>
                          <a:pt x="6769853" y="281978"/>
                          <a:pt x="6778422" y="369332"/>
                        </a:cubicBezTo>
                        <a:cubicBezTo>
                          <a:pt x="6485617" y="404954"/>
                          <a:pt x="6237061" y="389916"/>
                          <a:pt x="6032796" y="369332"/>
                        </a:cubicBezTo>
                        <a:cubicBezTo>
                          <a:pt x="5828531" y="348748"/>
                          <a:pt x="5524626" y="375026"/>
                          <a:pt x="5354953" y="369332"/>
                        </a:cubicBezTo>
                        <a:cubicBezTo>
                          <a:pt x="5185280" y="363638"/>
                          <a:pt x="4852425" y="360048"/>
                          <a:pt x="4677111" y="369332"/>
                        </a:cubicBezTo>
                        <a:cubicBezTo>
                          <a:pt x="4501797" y="378616"/>
                          <a:pt x="4303143" y="379642"/>
                          <a:pt x="4202622" y="369332"/>
                        </a:cubicBezTo>
                        <a:cubicBezTo>
                          <a:pt x="4102101" y="359022"/>
                          <a:pt x="3860097" y="384979"/>
                          <a:pt x="3592564" y="369332"/>
                        </a:cubicBezTo>
                        <a:cubicBezTo>
                          <a:pt x="3325031" y="353685"/>
                          <a:pt x="3058491" y="385551"/>
                          <a:pt x="2779153" y="369332"/>
                        </a:cubicBezTo>
                        <a:cubicBezTo>
                          <a:pt x="2499815" y="353113"/>
                          <a:pt x="2247244" y="395724"/>
                          <a:pt x="2033527" y="369332"/>
                        </a:cubicBezTo>
                        <a:cubicBezTo>
                          <a:pt x="1819810" y="342940"/>
                          <a:pt x="1676264" y="355053"/>
                          <a:pt x="1559037" y="369332"/>
                        </a:cubicBezTo>
                        <a:cubicBezTo>
                          <a:pt x="1441810" y="383612"/>
                          <a:pt x="1186037" y="350775"/>
                          <a:pt x="1084548" y="369332"/>
                        </a:cubicBezTo>
                        <a:cubicBezTo>
                          <a:pt x="983059" y="387889"/>
                          <a:pt x="245974" y="394137"/>
                          <a:pt x="0" y="369332"/>
                        </a:cubicBezTo>
                        <a:cubicBezTo>
                          <a:pt x="9927" y="265154"/>
                          <a:pt x="15630" y="805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Q7: How are missing data defined and handled? </a:t>
            </a: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42CBC2-99CC-2F29-36A0-F34691704576}"/>
              </a:ext>
            </a:extLst>
          </p:cNvPr>
          <p:cNvSpPr txBox="1"/>
          <p:nvPr/>
        </p:nvSpPr>
        <p:spPr>
          <a:xfrm>
            <a:off x="2857087" y="4893719"/>
            <a:ext cx="687081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424262062">
                  <a:custGeom>
                    <a:avLst/>
                    <a:gdLst>
                      <a:gd name="connsiteX0" fmla="*/ 0 w 6780109"/>
                      <a:gd name="connsiteY0" fmla="*/ 0 h 646331"/>
                      <a:gd name="connsiteX1" fmla="*/ 678011 w 6780109"/>
                      <a:gd name="connsiteY1" fmla="*/ 0 h 646331"/>
                      <a:gd name="connsiteX2" fmla="*/ 1288221 w 6780109"/>
                      <a:gd name="connsiteY2" fmla="*/ 0 h 646331"/>
                      <a:gd name="connsiteX3" fmla="*/ 1898431 w 6780109"/>
                      <a:gd name="connsiteY3" fmla="*/ 0 h 646331"/>
                      <a:gd name="connsiteX4" fmla="*/ 2576441 w 6780109"/>
                      <a:gd name="connsiteY4" fmla="*/ 0 h 646331"/>
                      <a:gd name="connsiteX5" fmla="*/ 3254452 w 6780109"/>
                      <a:gd name="connsiteY5" fmla="*/ 0 h 646331"/>
                      <a:gd name="connsiteX6" fmla="*/ 4068065 w 6780109"/>
                      <a:gd name="connsiteY6" fmla="*/ 0 h 646331"/>
                      <a:gd name="connsiteX7" fmla="*/ 4746076 w 6780109"/>
                      <a:gd name="connsiteY7" fmla="*/ 0 h 646331"/>
                      <a:gd name="connsiteX8" fmla="*/ 5288485 w 6780109"/>
                      <a:gd name="connsiteY8" fmla="*/ 0 h 646331"/>
                      <a:gd name="connsiteX9" fmla="*/ 6102098 w 6780109"/>
                      <a:gd name="connsiteY9" fmla="*/ 0 h 646331"/>
                      <a:gd name="connsiteX10" fmla="*/ 6780109 w 6780109"/>
                      <a:gd name="connsiteY10" fmla="*/ 0 h 646331"/>
                      <a:gd name="connsiteX11" fmla="*/ 6780109 w 6780109"/>
                      <a:gd name="connsiteY11" fmla="*/ 646331 h 646331"/>
                      <a:gd name="connsiteX12" fmla="*/ 5966496 w 6780109"/>
                      <a:gd name="connsiteY12" fmla="*/ 646331 h 646331"/>
                      <a:gd name="connsiteX13" fmla="*/ 5152883 w 6780109"/>
                      <a:gd name="connsiteY13" fmla="*/ 646331 h 646331"/>
                      <a:gd name="connsiteX14" fmla="*/ 4610474 w 6780109"/>
                      <a:gd name="connsiteY14" fmla="*/ 646331 h 646331"/>
                      <a:gd name="connsiteX15" fmla="*/ 4000264 w 6780109"/>
                      <a:gd name="connsiteY15" fmla="*/ 646331 h 646331"/>
                      <a:gd name="connsiteX16" fmla="*/ 3525657 w 6780109"/>
                      <a:gd name="connsiteY16" fmla="*/ 646331 h 646331"/>
                      <a:gd name="connsiteX17" fmla="*/ 2983248 w 6780109"/>
                      <a:gd name="connsiteY17" fmla="*/ 646331 h 646331"/>
                      <a:gd name="connsiteX18" fmla="*/ 2440839 w 6780109"/>
                      <a:gd name="connsiteY18" fmla="*/ 646331 h 646331"/>
                      <a:gd name="connsiteX19" fmla="*/ 1966232 w 6780109"/>
                      <a:gd name="connsiteY19" fmla="*/ 646331 h 646331"/>
                      <a:gd name="connsiteX20" fmla="*/ 1356022 w 6780109"/>
                      <a:gd name="connsiteY20" fmla="*/ 646331 h 646331"/>
                      <a:gd name="connsiteX21" fmla="*/ 0 w 6780109"/>
                      <a:gd name="connsiteY21" fmla="*/ 646331 h 646331"/>
                      <a:gd name="connsiteX22" fmla="*/ 0 w 6780109"/>
                      <a:gd name="connsiteY22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80109" h="646331" fill="none" extrusionOk="0">
                        <a:moveTo>
                          <a:pt x="0" y="0"/>
                        </a:moveTo>
                        <a:cubicBezTo>
                          <a:pt x="279543" y="1508"/>
                          <a:pt x="467203" y="23301"/>
                          <a:pt x="678011" y="0"/>
                        </a:cubicBezTo>
                        <a:cubicBezTo>
                          <a:pt x="888819" y="-23301"/>
                          <a:pt x="1130388" y="29216"/>
                          <a:pt x="1288221" y="0"/>
                        </a:cubicBezTo>
                        <a:cubicBezTo>
                          <a:pt x="1446054" y="-29216"/>
                          <a:pt x="1693609" y="16649"/>
                          <a:pt x="1898431" y="0"/>
                        </a:cubicBezTo>
                        <a:cubicBezTo>
                          <a:pt x="2103253" y="-16649"/>
                          <a:pt x="2430958" y="20525"/>
                          <a:pt x="2576441" y="0"/>
                        </a:cubicBezTo>
                        <a:cubicBezTo>
                          <a:pt x="2721924" y="-20525"/>
                          <a:pt x="3009220" y="29173"/>
                          <a:pt x="3254452" y="0"/>
                        </a:cubicBezTo>
                        <a:cubicBezTo>
                          <a:pt x="3499684" y="-29173"/>
                          <a:pt x="3705888" y="-2921"/>
                          <a:pt x="4068065" y="0"/>
                        </a:cubicBezTo>
                        <a:cubicBezTo>
                          <a:pt x="4430242" y="2921"/>
                          <a:pt x="4488096" y="29692"/>
                          <a:pt x="4746076" y="0"/>
                        </a:cubicBezTo>
                        <a:cubicBezTo>
                          <a:pt x="5004056" y="-29692"/>
                          <a:pt x="5055622" y="4887"/>
                          <a:pt x="5288485" y="0"/>
                        </a:cubicBezTo>
                        <a:cubicBezTo>
                          <a:pt x="5521348" y="-4887"/>
                          <a:pt x="5788792" y="15146"/>
                          <a:pt x="6102098" y="0"/>
                        </a:cubicBezTo>
                        <a:cubicBezTo>
                          <a:pt x="6415404" y="-15146"/>
                          <a:pt x="6500677" y="31705"/>
                          <a:pt x="6780109" y="0"/>
                        </a:cubicBezTo>
                        <a:cubicBezTo>
                          <a:pt x="6777432" y="248705"/>
                          <a:pt x="6752893" y="356698"/>
                          <a:pt x="6780109" y="646331"/>
                        </a:cubicBezTo>
                        <a:cubicBezTo>
                          <a:pt x="6501720" y="662641"/>
                          <a:pt x="6250269" y="653976"/>
                          <a:pt x="5966496" y="646331"/>
                        </a:cubicBezTo>
                        <a:cubicBezTo>
                          <a:pt x="5682723" y="638686"/>
                          <a:pt x="5547864" y="681728"/>
                          <a:pt x="5152883" y="646331"/>
                        </a:cubicBezTo>
                        <a:cubicBezTo>
                          <a:pt x="4757902" y="610934"/>
                          <a:pt x="4811987" y="663965"/>
                          <a:pt x="4610474" y="646331"/>
                        </a:cubicBezTo>
                        <a:cubicBezTo>
                          <a:pt x="4408961" y="628697"/>
                          <a:pt x="4252843" y="643072"/>
                          <a:pt x="4000264" y="646331"/>
                        </a:cubicBezTo>
                        <a:cubicBezTo>
                          <a:pt x="3747685" y="649591"/>
                          <a:pt x="3706050" y="634859"/>
                          <a:pt x="3525657" y="646331"/>
                        </a:cubicBezTo>
                        <a:cubicBezTo>
                          <a:pt x="3345264" y="657803"/>
                          <a:pt x="3111934" y="668467"/>
                          <a:pt x="2983248" y="646331"/>
                        </a:cubicBezTo>
                        <a:cubicBezTo>
                          <a:pt x="2854562" y="624195"/>
                          <a:pt x="2612480" y="630644"/>
                          <a:pt x="2440839" y="646331"/>
                        </a:cubicBezTo>
                        <a:cubicBezTo>
                          <a:pt x="2269198" y="662018"/>
                          <a:pt x="2127415" y="661704"/>
                          <a:pt x="1966232" y="646331"/>
                        </a:cubicBezTo>
                        <a:cubicBezTo>
                          <a:pt x="1805049" y="630958"/>
                          <a:pt x="1646862" y="628446"/>
                          <a:pt x="1356022" y="646331"/>
                        </a:cubicBezTo>
                        <a:cubicBezTo>
                          <a:pt x="1065182" y="664217"/>
                          <a:pt x="627907" y="653434"/>
                          <a:pt x="0" y="646331"/>
                        </a:cubicBezTo>
                        <a:cubicBezTo>
                          <a:pt x="18447" y="408050"/>
                          <a:pt x="-15388" y="236817"/>
                          <a:pt x="0" y="0"/>
                        </a:cubicBezTo>
                        <a:close/>
                      </a:path>
                      <a:path w="6780109" h="646331" stroke="0" extrusionOk="0">
                        <a:moveTo>
                          <a:pt x="0" y="0"/>
                        </a:moveTo>
                        <a:cubicBezTo>
                          <a:pt x="180217" y="-32008"/>
                          <a:pt x="376807" y="33329"/>
                          <a:pt x="678011" y="0"/>
                        </a:cubicBezTo>
                        <a:cubicBezTo>
                          <a:pt x="979215" y="-33329"/>
                          <a:pt x="1250573" y="3369"/>
                          <a:pt x="1491624" y="0"/>
                        </a:cubicBezTo>
                        <a:cubicBezTo>
                          <a:pt x="1732675" y="-3369"/>
                          <a:pt x="1764844" y="6093"/>
                          <a:pt x="2034033" y="0"/>
                        </a:cubicBezTo>
                        <a:cubicBezTo>
                          <a:pt x="2303222" y="-6093"/>
                          <a:pt x="2367305" y="1322"/>
                          <a:pt x="2576441" y="0"/>
                        </a:cubicBezTo>
                        <a:cubicBezTo>
                          <a:pt x="2785577" y="-1322"/>
                          <a:pt x="3045842" y="25391"/>
                          <a:pt x="3186651" y="0"/>
                        </a:cubicBezTo>
                        <a:cubicBezTo>
                          <a:pt x="3327460" y="-25391"/>
                          <a:pt x="3570819" y="2548"/>
                          <a:pt x="3729060" y="0"/>
                        </a:cubicBezTo>
                        <a:cubicBezTo>
                          <a:pt x="3887301" y="-2548"/>
                          <a:pt x="4163096" y="23707"/>
                          <a:pt x="4407071" y="0"/>
                        </a:cubicBezTo>
                        <a:cubicBezTo>
                          <a:pt x="4651046" y="-23707"/>
                          <a:pt x="4833434" y="15733"/>
                          <a:pt x="5085082" y="0"/>
                        </a:cubicBezTo>
                        <a:cubicBezTo>
                          <a:pt x="5336730" y="-15733"/>
                          <a:pt x="5593842" y="5792"/>
                          <a:pt x="5763093" y="0"/>
                        </a:cubicBezTo>
                        <a:cubicBezTo>
                          <a:pt x="5932344" y="-5792"/>
                          <a:pt x="6501999" y="48882"/>
                          <a:pt x="6780109" y="0"/>
                        </a:cubicBezTo>
                        <a:cubicBezTo>
                          <a:pt x="6801505" y="293890"/>
                          <a:pt x="6808611" y="427598"/>
                          <a:pt x="6780109" y="646331"/>
                        </a:cubicBezTo>
                        <a:cubicBezTo>
                          <a:pt x="6548887" y="667564"/>
                          <a:pt x="6235325" y="672315"/>
                          <a:pt x="5966496" y="646331"/>
                        </a:cubicBezTo>
                        <a:cubicBezTo>
                          <a:pt x="5697667" y="620347"/>
                          <a:pt x="5567378" y="619915"/>
                          <a:pt x="5356286" y="646331"/>
                        </a:cubicBezTo>
                        <a:cubicBezTo>
                          <a:pt x="5145194" y="672748"/>
                          <a:pt x="4947981" y="635364"/>
                          <a:pt x="4746076" y="646331"/>
                        </a:cubicBezTo>
                        <a:cubicBezTo>
                          <a:pt x="4544171" y="657299"/>
                          <a:pt x="4277746" y="633087"/>
                          <a:pt x="3932463" y="646331"/>
                        </a:cubicBezTo>
                        <a:cubicBezTo>
                          <a:pt x="3587180" y="659575"/>
                          <a:pt x="3550546" y="640185"/>
                          <a:pt x="3390055" y="646331"/>
                        </a:cubicBezTo>
                        <a:cubicBezTo>
                          <a:pt x="3229564" y="652477"/>
                          <a:pt x="3046345" y="665380"/>
                          <a:pt x="2779845" y="646331"/>
                        </a:cubicBezTo>
                        <a:cubicBezTo>
                          <a:pt x="2513345" y="627283"/>
                          <a:pt x="2225289" y="671617"/>
                          <a:pt x="2034033" y="646331"/>
                        </a:cubicBezTo>
                        <a:cubicBezTo>
                          <a:pt x="1842777" y="621045"/>
                          <a:pt x="1704876" y="652007"/>
                          <a:pt x="1491624" y="646331"/>
                        </a:cubicBezTo>
                        <a:cubicBezTo>
                          <a:pt x="1278372" y="640655"/>
                          <a:pt x="1201787" y="633096"/>
                          <a:pt x="1017016" y="646331"/>
                        </a:cubicBezTo>
                        <a:cubicBezTo>
                          <a:pt x="832245" y="659566"/>
                          <a:pt x="478381" y="630916"/>
                          <a:pt x="0" y="646331"/>
                        </a:cubicBezTo>
                        <a:cubicBezTo>
                          <a:pt x="-29184" y="436747"/>
                          <a:pt x="-9863" y="1535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Q6: How do we exploit the granularity of digital outcome measures to learn more about the treatment?</a:t>
            </a:r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4E951-9156-C114-B8F8-F80E2CE00E03}"/>
              </a:ext>
            </a:extLst>
          </p:cNvPr>
          <p:cNvSpPr txBox="1"/>
          <p:nvPr/>
        </p:nvSpPr>
        <p:spPr>
          <a:xfrm>
            <a:off x="2835406" y="3165183"/>
            <a:ext cx="687081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216799915">
                  <a:custGeom>
                    <a:avLst/>
                    <a:gdLst>
                      <a:gd name="connsiteX0" fmla="*/ 0 w 6758646"/>
                      <a:gd name="connsiteY0" fmla="*/ 0 h 369332"/>
                      <a:gd name="connsiteX1" fmla="*/ 473105 w 6758646"/>
                      <a:gd name="connsiteY1" fmla="*/ 0 h 369332"/>
                      <a:gd name="connsiteX2" fmla="*/ 946210 w 6758646"/>
                      <a:gd name="connsiteY2" fmla="*/ 0 h 369332"/>
                      <a:gd name="connsiteX3" fmla="*/ 1486902 w 6758646"/>
                      <a:gd name="connsiteY3" fmla="*/ 0 h 369332"/>
                      <a:gd name="connsiteX4" fmla="*/ 2095180 w 6758646"/>
                      <a:gd name="connsiteY4" fmla="*/ 0 h 369332"/>
                      <a:gd name="connsiteX5" fmla="*/ 2635872 w 6758646"/>
                      <a:gd name="connsiteY5" fmla="*/ 0 h 369332"/>
                      <a:gd name="connsiteX6" fmla="*/ 3176564 w 6758646"/>
                      <a:gd name="connsiteY6" fmla="*/ 0 h 369332"/>
                      <a:gd name="connsiteX7" fmla="*/ 3920015 w 6758646"/>
                      <a:gd name="connsiteY7" fmla="*/ 0 h 369332"/>
                      <a:gd name="connsiteX8" fmla="*/ 4731052 w 6758646"/>
                      <a:gd name="connsiteY8" fmla="*/ 0 h 369332"/>
                      <a:gd name="connsiteX9" fmla="*/ 5204157 w 6758646"/>
                      <a:gd name="connsiteY9" fmla="*/ 0 h 369332"/>
                      <a:gd name="connsiteX10" fmla="*/ 5812436 w 6758646"/>
                      <a:gd name="connsiteY10" fmla="*/ 0 h 369332"/>
                      <a:gd name="connsiteX11" fmla="*/ 6758646 w 6758646"/>
                      <a:gd name="connsiteY11" fmla="*/ 0 h 369332"/>
                      <a:gd name="connsiteX12" fmla="*/ 6758646 w 6758646"/>
                      <a:gd name="connsiteY12" fmla="*/ 369332 h 369332"/>
                      <a:gd name="connsiteX13" fmla="*/ 6285541 w 6758646"/>
                      <a:gd name="connsiteY13" fmla="*/ 369332 h 369332"/>
                      <a:gd name="connsiteX14" fmla="*/ 5542090 w 6758646"/>
                      <a:gd name="connsiteY14" fmla="*/ 369332 h 369332"/>
                      <a:gd name="connsiteX15" fmla="*/ 4798639 w 6758646"/>
                      <a:gd name="connsiteY15" fmla="*/ 369332 h 369332"/>
                      <a:gd name="connsiteX16" fmla="*/ 4190361 w 6758646"/>
                      <a:gd name="connsiteY16" fmla="*/ 369332 h 369332"/>
                      <a:gd name="connsiteX17" fmla="*/ 3446909 w 6758646"/>
                      <a:gd name="connsiteY17" fmla="*/ 369332 h 369332"/>
                      <a:gd name="connsiteX18" fmla="*/ 2771045 w 6758646"/>
                      <a:gd name="connsiteY18" fmla="*/ 369332 h 369332"/>
                      <a:gd name="connsiteX19" fmla="*/ 1960007 w 6758646"/>
                      <a:gd name="connsiteY19" fmla="*/ 369332 h 369332"/>
                      <a:gd name="connsiteX20" fmla="*/ 1419316 w 6758646"/>
                      <a:gd name="connsiteY20" fmla="*/ 369332 h 369332"/>
                      <a:gd name="connsiteX21" fmla="*/ 743451 w 6758646"/>
                      <a:gd name="connsiteY21" fmla="*/ 369332 h 369332"/>
                      <a:gd name="connsiteX22" fmla="*/ 0 w 6758646"/>
                      <a:gd name="connsiteY22" fmla="*/ 369332 h 369332"/>
                      <a:gd name="connsiteX23" fmla="*/ 0 w 6758646"/>
                      <a:gd name="connsiteY23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758646" h="369332" fill="none" extrusionOk="0">
                        <a:moveTo>
                          <a:pt x="0" y="0"/>
                        </a:moveTo>
                        <a:cubicBezTo>
                          <a:pt x="186272" y="1844"/>
                          <a:pt x="344524" y="10890"/>
                          <a:pt x="473105" y="0"/>
                        </a:cubicBezTo>
                        <a:cubicBezTo>
                          <a:pt x="601687" y="-10890"/>
                          <a:pt x="849529" y="14623"/>
                          <a:pt x="946210" y="0"/>
                        </a:cubicBezTo>
                        <a:cubicBezTo>
                          <a:pt x="1042892" y="-14623"/>
                          <a:pt x="1227356" y="-9022"/>
                          <a:pt x="1486902" y="0"/>
                        </a:cubicBezTo>
                        <a:cubicBezTo>
                          <a:pt x="1746448" y="9022"/>
                          <a:pt x="1853826" y="-7449"/>
                          <a:pt x="2095180" y="0"/>
                        </a:cubicBezTo>
                        <a:cubicBezTo>
                          <a:pt x="2336534" y="7449"/>
                          <a:pt x="2511197" y="-23827"/>
                          <a:pt x="2635872" y="0"/>
                        </a:cubicBezTo>
                        <a:cubicBezTo>
                          <a:pt x="2760547" y="23827"/>
                          <a:pt x="2916000" y="-21475"/>
                          <a:pt x="3176564" y="0"/>
                        </a:cubicBezTo>
                        <a:cubicBezTo>
                          <a:pt x="3437128" y="21475"/>
                          <a:pt x="3750129" y="13325"/>
                          <a:pt x="3920015" y="0"/>
                        </a:cubicBezTo>
                        <a:cubicBezTo>
                          <a:pt x="4089901" y="-13325"/>
                          <a:pt x="4486510" y="25782"/>
                          <a:pt x="4731052" y="0"/>
                        </a:cubicBezTo>
                        <a:cubicBezTo>
                          <a:pt x="4975594" y="-25782"/>
                          <a:pt x="5053717" y="4846"/>
                          <a:pt x="5204157" y="0"/>
                        </a:cubicBezTo>
                        <a:cubicBezTo>
                          <a:pt x="5354598" y="-4846"/>
                          <a:pt x="5659085" y="-7834"/>
                          <a:pt x="5812436" y="0"/>
                        </a:cubicBezTo>
                        <a:cubicBezTo>
                          <a:pt x="5965787" y="7834"/>
                          <a:pt x="6329070" y="37484"/>
                          <a:pt x="6758646" y="0"/>
                        </a:cubicBezTo>
                        <a:cubicBezTo>
                          <a:pt x="6771947" y="175257"/>
                          <a:pt x="6775977" y="220012"/>
                          <a:pt x="6758646" y="369332"/>
                        </a:cubicBezTo>
                        <a:cubicBezTo>
                          <a:pt x="6554266" y="376054"/>
                          <a:pt x="6444349" y="379913"/>
                          <a:pt x="6285541" y="369332"/>
                        </a:cubicBezTo>
                        <a:cubicBezTo>
                          <a:pt x="6126734" y="358751"/>
                          <a:pt x="5862457" y="353164"/>
                          <a:pt x="5542090" y="369332"/>
                        </a:cubicBezTo>
                        <a:cubicBezTo>
                          <a:pt x="5221723" y="385500"/>
                          <a:pt x="4948513" y="333518"/>
                          <a:pt x="4798639" y="369332"/>
                        </a:cubicBezTo>
                        <a:cubicBezTo>
                          <a:pt x="4648765" y="405146"/>
                          <a:pt x="4359031" y="352567"/>
                          <a:pt x="4190361" y="369332"/>
                        </a:cubicBezTo>
                        <a:cubicBezTo>
                          <a:pt x="4021691" y="386097"/>
                          <a:pt x="3724351" y="396715"/>
                          <a:pt x="3446909" y="369332"/>
                        </a:cubicBezTo>
                        <a:cubicBezTo>
                          <a:pt x="3169467" y="341949"/>
                          <a:pt x="3001262" y="356682"/>
                          <a:pt x="2771045" y="369332"/>
                        </a:cubicBezTo>
                        <a:cubicBezTo>
                          <a:pt x="2540828" y="381982"/>
                          <a:pt x="2231807" y="400189"/>
                          <a:pt x="1960007" y="369332"/>
                        </a:cubicBezTo>
                        <a:cubicBezTo>
                          <a:pt x="1688207" y="338475"/>
                          <a:pt x="1598342" y="352272"/>
                          <a:pt x="1419316" y="369332"/>
                        </a:cubicBezTo>
                        <a:cubicBezTo>
                          <a:pt x="1240290" y="386392"/>
                          <a:pt x="1000618" y="346309"/>
                          <a:pt x="743451" y="369332"/>
                        </a:cubicBezTo>
                        <a:cubicBezTo>
                          <a:pt x="486285" y="392355"/>
                          <a:pt x="329217" y="393358"/>
                          <a:pt x="0" y="369332"/>
                        </a:cubicBezTo>
                        <a:cubicBezTo>
                          <a:pt x="-4995" y="279450"/>
                          <a:pt x="-12175" y="133608"/>
                          <a:pt x="0" y="0"/>
                        </a:cubicBezTo>
                        <a:close/>
                      </a:path>
                      <a:path w="6758646" h="369332" stroke="0" extrusionOk="0">
                        <a:moveTo>
                          <a:pt x="0" y="0"/>
                        </a:moveTo>
                        <a:cubicBezTo>
                          <a:pt x="198694" y="23185"/>
                          <a:pt x="298827" y="-14343"/>
                          <a:pt x="473105" y="0"/>
                        </a:cubicBezTo>
                        <a:cubicBezTo>
                          <a:pt x="647383" y="14343"/>
                          <a:pt x="965930" y="9699"/>
                          <a:pt x="1148970" y="0"/>
                        </a:cubicBezTo>
                        <a:cubicBezTo>
                          <a:pt x="1332010" y="-9699"/>
                          <a:pt x="1474976" y="12103"/>
                          <a:pt x="1689662" y="0"/>
                        </a:cubicBezTo>
                        <a:cubicBezTo>
                          <a:pt x="1904348" y="-12103"/>
                          <a:pt x="2028806" y="-24695"/>
                          <a:pt x="2297940" y="0"/>
                        </a:cubicBezTo>
                        <a:cubicBezTo>
                          <a:pt x="2567074" y="24695"/>
                          <a:pt x="2770233" y="-27951"/>
                          <a:pt x="3108977" y="0"/>
                        </a:cubicBezTo>
                        <a:cubicBezTo>
                          <a:pt x="3447721" y="27951"/>
                          <a:pt x="3457143" y="12706"/>
                          <a:pt x="3582082" y="0"/>
                        </a:cubicBezTo>
                        <a:cubicBezTo>
                          <a:pt x="3707022" y="-12706"/>
                          <a:pt x="4056205" y="18326"/>
                          <a:pt x="4257947" y="0"/>
                        </a:cubicBezTo>
                        <a:cubicBezTo>
                          <a:pt x="4459689" y="-18326"/>
                          <a:pt x="4556824" y="22954"/>
                          <a:pt x="4731052" y="0"/>
                        </a:cubicBezTo>
                        <a:cubicBezTo>
                          <a:pt x="4905280" y="-22954"/>
                          <a:pt x="5264691" y="-35102"/>
                          <a:pt x="5542090" y="0"/>
                        </a:cubicBezTo>
                        <a:cubicBezTo>
                          <a:pt x="5819489" y="35102"/>
                          <a:pt x="6315958" y="-52812"/>
                          <a:pt x="6758646" y="0"/>
                        </a:cubicBezTo>
                        <a:cubicBezTo>
                          <a:pt x="6743121" y="74757"/>
                          <a:pt x="6763586" y="272233"/>
                          <a:pt x="6758646" y="369332"/>
                        </a:cubicBezTo>
                        <a:cubicBezTo>
                          <a:pt x="6496776" y="362858"/>
                          <a:pt x="6391816" y="391904"/>
                          <a:pt x="6217954" y="369332"/>
                        </a:cubicBezTo>
                        <a:cubicBezTo>
                          <a:pt x="6044092" y="346760"/>
                          <a:pt x="5581606" y="342539"/>
                          <a:pt x="5406917" y="369332"/>
                        </a:cubicBezTo>
                        <a:cubicBezTo>
                          <a:pt x="5232228" y="396125"/>
                          <a:pt x="4939729" y="345758"/>
                          <a:pt x="4663466" y="369332"/>
                        </a:cubicBezTo>
                        <a:cubicBezTo>
                          <a:pt x="4387203" y="392906"/>
                          <a:pt x="4246323" y="383311"/>
                          <a:pt x="4055188" y="369332"/>
                        </a:cubicBezTo>
                        <a:cubicBezTo>
                          <a:pt x="3864053" y="355353"/>
                          <a:pt x="3569642" y="339217"/>
                          <a:pt x="3379323" y="369332"/>
                        </a:cubicBezTo>
                        <a:cubicBezTo>
                          <a:pt x="3189004" y="399447"/>
                          <a:pt x="2846062" y="354969"/>
                          <a:pt x="2568285" y="369332"/>
                        </a:cubicBezTo>
                        <a:cubicBezTo>
                          <a:pt x="2290508" y="383695"/>
                          <a:pt x="1932783" y="354074"/>
                          <a:pt x="1757248" y="369332"/>
                        </a:cubicBezTo>
                        <a:cubicBezTo>
                          <a:pt x="1581713" y="384590"/>
                          <a:pt x="1422214" y="355790"/>
                          <a:pt x="1284143" y="369332"/>
                        </a:cubicBezTo>
                        <a:cubicBezTo>
                          <a:pt x="1146073" y="382874"/>
                          <a:pt x="420194" y="388656"/>
                          <a:pt x="0" y="369332"/>
                        </a:cubicBezTo>
                        <a:cubicBezTo>
                          <a:pt x="15215" y="222005"/>
                          <a:pt x="-14008" y="971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Q4: What are appropriate </a:t>
            </a:r>
            <a:r>
              <a:rPr lang="en-US" sz="2000" dirty="0" err="1"/>
              <a:t>estimands</a:t>
            </a:r>
            <a:r>
              <a:rPr lang="en-US" sz="2000" dirty="0"/>
              <a:t> for digital outcome</a:t>
            </a:r>
          </a:p>
          <a:p>
            <a:r>
              <a:rPr lang="en-US" sz="2000" dirty="0"/>
              <a:t> measures? </a:t>
            </a:r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F8E23D-32CF-1AF7-526B-610430B0FEEE}"/>
              </a:ext>
            </a:extLst>
          </p:cNvPr>
          <p:cNvSpPr txBox="1"/>
          <p:nvPr/>
        </p:nvSpPr>
        <p:spPr>
          <a:xfrm>
            <a:off x="2857091" y="4028472"/>
            <a:ext cx="68900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858333475">
                  <a:custGeom>
                    <a:avLst/>
                    <a:gdLst>
                      <a:gd name="connsiteX0" fmla="*/ 0 w 6778422"/>
                      <a:gd name="connsiteY0" fmla="*/ 0 h 369332"/>
                      <a:gd name="connsiteX1" fmla="*/ 542274 w 6778422"/>
                      <a:gd name="connsiteY1" fmla="*/ 0 h 369332"/>
                      <a:gd name="connsiteX2" fmla="*/ 1220116 w 6778422"/>
                      <a:gd name="connsiteY2" fmla="*/ 0 h 369332"/>
                      <a:gd name="connsiteX3" fmla="*/ 1762390 w 6778422"/>
                      <a:gd name="connsiteY3" fmla="*/ 0 h 369332"/>
                      <a:gd name="connsiteX4" fmla="*/ 2575800 w 6778422"/>
                      <a:gd name="connsiteY4" fmla="*/ 0 h 369332"/>
                      <a:gd name="connsiteX5" fmla="*/ 3185858 w 6778422"/>
                      <a:gd name="connsiteY5" fmla="*/ 0 h 369332"/>
                      <a:gd name="connsiteX6" fmla="*/ 3660348 w 6778422"/>
                      <a:gd name="connsiteY6" fmla="*/ 0 h 369332"/>
                      <a:gd name="connsiteX7" fmla="*/ 4405974 w 6778422"/>
                      <a:gd name="connsiteY7" fmla="*/ 0 h 369332"/>
                      <a:gd name="connsiteX8" fmla="*/ 5219385 w 6778422"/>
                      <a:gd name="connsiteY8" fmla="*/ 0 h 369332"/>
                      <a:gd name="connsiteX9" fmla="*/ 5693874 w 6778422"/>
                      <a:gd name="connsiteY9" fmla="*/ 0 h 369332"/>
                      <a:gd name="connsiteX10" fmla="*/ 6778422 w 6778422"/>
                      <a:gd name="connsiteY10" fmla="*/ 0 h 369332"/>
                      <a:gd name="connsiteX11" fmla="*/ 6778422 w 6778422"/>
                      <a:gd name="connsiteY11" fmla="*/ 369332 h 369332"/>
                      <a:gd name="connsiteX12" fmla="*/ 6303932 w 6778422"/>
                      <a:gd name="connsiteY12" fmla="*/ 369332 h 369332"/>
                      <a:gd name="connsiteX13" fmla="*/ 5693874 w 6778422"/>
                      <a:gd name="connsiteY13" fmla="*/ 369332 h 369332"/>
                      <a:gd name="connsiteX14" fmla="*/ 5219385 w 6778422"/>
                      <a:gd name="connsiteY14" fmla="*/ 369332 h 369332"/>
                      <a:gd name="connsiteX15" fmla="*/ 4609327 w 6778422"/>
                      <a:gd name="connsiteY15" fmla="*/ 369332 h 369332"/>
                      <a:gd name="connsiteX16" fmla="*/ 4134837 w 6778422"/>
                      <a:gd name="connsiteY16" fmla="*/ 369332 h 369332"/>
                      <a:gd name="connsiteX17" fmla="*/ 3456995 w 6778422"/>
                      <a:gd name="connsiteY17" fmla="*/ 369332 h 369332"/>
                      <a:gd name="connsiteX18" fmla="*/ 2643585 w 6778422"/>
                      <a:gd name="connsiteY18" fmla="*/ 369332 h 369332"/>
                      <a:gd name="connsiteX19" fmla="*/ 1830174 w 6778422"/>
                      <a:gd name="connsiteY19" fmla="*/ 369332 h 369332"/>
                      <a:gd name="connsiteX20" fmla="*/ 1152332 w 6778422"/>
                      <a:gd name="connsiteY20" fmla="*/ 369332 h 369332"/>
                      <a:gd name="connsiteX21" fmla="*/ 0 w 6778422"/>
                      <a:gd name="connsiteY21" fmla="*/ 369332 h 369332"/>
                      <a:gd name="connsiteX22" fmla="*/ 0 w 6778422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8422" h="369332" fill="none" extrusionOk="0">
                        <a:moveTo>
                          <a:pt x="0" y="0"/>
                        </a:moveTo>
                        <a:cubicBezTo>
                          <a:pt x="207544" y="-12564"/>
                          <a:pt x="346944" y="-7586"/>
                          <a:pt x="542274" y="0"/>
                        </a:cubicBezTo>
                        <a:cubicBezTo>
                          <a:pt x="737604" y="7586"/>
                          <a:pt x="984136" y="-20284"/>
                          <a:pt x="1220116" y="0"/>
                        </a:cubicBezTo>
                        <a:cubicBezTo>
                          <a:pt x="1456096" y="20284"/>
                          <a:pt x="1633285" y="-1596"/>
                          <a:pt x="1762390" y="0"/>
                        </a:cubicBezTo>
                        <a:cubicBezTo>
                          <a:pt x="1891495" y="1596"/>
                          <a:pt x="2228054" y="17456"/>
                          <a:pt x="2575800" y="0"/>
                        </a:cubicBezTo>
                        <a:cubicBezTo>
                          <a:pt x="2923546" y="-17456"/>
                          <a:pt x="3024694" y="-2979"/>
                          <a:pt x="3185858" y="0"/>
                        </a:cubicBezTo>
                        <a:cubicBezTo>
                          <a:pt x="3347022" y="2979"/>
                          <a:pt x="3500710" y="13129"/>
                          <a:pt x="3660348" y="0"/>
                        </a:cubicBezTo>
                        <a:cubicBezTo>
                          <a:pt x="3819986" y="-13129"/>
                          <a:pt x="4184109" y="-20257"/>
                          <a:pt x="4405974" y="0"/>
                        </a:cubicBezTo>
                        <a:cubicBezTo>
                          <a:pt x="4627839" y="20257"/>
                          <a:pt x="5049394" y="35814"/>
                          <a:pt x="5219385" y="0"/>
                        </a:cubicBezTo>
                        <a:cubicBezTo>
                          <a:pt x="5389376" y="-35814"/>
                          <a:pt x="5530335" y="-14552"/>
                          <a:pt x="5693874" y="0"/>
                        </a:cubicBezTo>
                        <a:cubicBezTo>
                          <a:pt x="5857413" y="14552"/>
                          <a:pt x="6422684" y="-27888"/>
                          <a:pt x="6778422" y="0"/>
                        </a:cubicBezTo>
                        <a:cubicBezTo>
                          <a:pt x="6766491" y="172235"/>
                          <a:pt x="6768231" y="217300"/>
                          <a:pt x="6778422" y="369332"/>
                        </a:cubicBezTo>
                        <a:cubicBezTo>
                          <a:pt x="6668076" y="348702"/>
                          <a:pt x="6464621" y="358983"/>
                          <a:pt x="6303932" y="369332"/>
                        </a:cubicBezTo>
                        <a:cubicBezTo>
                          <a:pt x="6143243" y="379682"/>
                          <a:pt x="5944747" y="361995"/>
                          <a:pt x="5693874" y="369332"/>
                        </a:cubicBezTo>
                        <a:cubicBezTo>
                          <a:pt x="5443001" y="376669"/>
                          <a:pt x="5367368" y="378882"/>
                          <a:pt x="5219385" y="369332"/>
                        </a:cubicBezTo>
                        <a:cubicBezTo>
                          <a:pt x="5071402" y="359782"/>
                          <a:pt x="4777981" y="385332"/>
                          <a:pt x="4609327" y="369332"/>
                        </a:cubicBezTo>
                        <a:cubicBezTo>
                          <a:pt x="4440673" y="353332"/>
                          <a:pt x="4327599" y="392608"/>
                          <a:pt x="4134837" y="369332"/>
                        </a:cubicBezTo>
                        <a:cubicBezTo>
                          <a:pt x="3942075" y="346057"/>
                          <a:pt x="3664050" y="344179"/>
                          <a:pt x="3456995" y="369332"/>
                        </a:cubicBezTo>
                        <a:cubicBezTo>
                          <a:pt x="3249940" y="394485"/>
                          <a:pt x="2831778" y="387207"/>
                          <a:pt x="2643585" y="369332"/>
                        </a:cubicBezTo>
                        <a:cubicBezTo>
                          <a:pt x="2455392" y="351458"/>
                          <a:pt x="2107612" y="370324"/>
                          <a:pt x="1830174" y="369332"/>
                        </a:cubicBezTo>
                        <a:cubicBezTo>
                          <a:pt x="1552736" y="368340"/>
                          <a:pt x="1370034" y="366513"/>
                          <a:pt x="1152332" y="369332"/>
                        </a:cubicBezTo>
                        <a:cubicBezTo>
                          <a:pt x="934630" y="372151"/>
                          <a:pt x="339494" y="343494"/>
                          <a:pt x="0" y="369332"/>
                        </a:cubicBezTo>
                        <a:cubicBezTo>
                          <a:pt x="13181" y="239419"/>
                          <a:pt x="11321" y="94522"/>
                          <a:pt x="0" y="0"/>
                        </a:cubicBezTo>
                        <a:close/>
                      </a:path>
                      <a:path w="6778422" h="369332" stroke="0" extrusionOk="0">
                        <a:moveTo>
                          <a:pt x="0" y="0"/>
                        </a:moveTo>
                        <a:cubicBezTo>
                          <a:pt x="181616" y="-34908"/>
                          <a:pt x="624244" y="2938"/>
                          <a:pt x="813411" y="0"/>
                        </a:cubicBezTo>
                        <a:cubicBezTo>
                          <a:pt x="1002578" y="-2938"/>
                          <a:pt x="1249800" y="-39537"/>
                          <a:pt x="1626821" y="0"/>
                        </a:cubicBezTo>
                        <a:cubicBezTo>
                          <a:pt x="2003842" y="39537"/>
                          <a:pt x="1978201" y="22681"/>
                          <a:pt x="2101311" y="0"/>
                        </a:cubicBezTo>
                        <a:cubicBezTo>
                          <a:pt x="2224421" y="-22681"/>
                          <a:pt x="2495272" y="-12839"/>
                          <a:pt x="2711369" y="0"/>
                        </a:cubicBezTo>
                        <a:cubicBezTo>
                          <a:pt x="2927466" y="12839"/>
                          <a:pt x="3084671" y="20694"/>
                          <a:pt x="3253643" y="0"/>
                        </a:cubicBezTo>
                        <a:cubicBezTo>
                          <a:pt x="3422615" y="-20694"/>
                          <a:pt x="3668188" y="10799"/>
                          <a:pt x="3999269" y="0"/>
                        </a:cubicBezTo>
                        <a:cubicBezTo>
                          <a:pt x="4330350" y="-10799"/>
                          <a:pt x="4457026" y="-4287"/>
                          <a:pt x="4609327" y="0"/>
                        </a:cubicBezTo>
                        <a:cubicBezTo>
                          <a:pt x="4761628" y="4287"/>
                          <a:pt x="5057889" y="-7400"/>
                          <a:pt x="5354953" y="0"/>
                        </a:cubicBezTo>
                        <a:cubicBezTo>
                          <a:pt x="5652017" y="7400"/>
                          <a:pt x="5659983" y="28196"/>
                          <a:pt x="5965011" y="0"/>
                        </a:cubicBezTo>
                        <a:cubicBezTo>
                          <a:pt x="6270039" y="-28196"/>
                          <a:pt x="6587624" y="7895"/>
                          <a:pt x="6778422" y="0"/>
                        </a:cubicBezTo>
                        <a:cubicBezTo>
                          <a:pt x="6784509" y="130083"/>
                          <a:pt x="6788220" y="269423"/>
                          <a:pt x="6778422" y="369332"/>
                        </a:cubicBezTo>
                        <a:cubicBezTo>
                          <a:pt x="6470341" y="335879"/>
                          <a:pt x="6359722" y="363316"/>
                          <a:pt x="6100580" y="369332"/>
                        </a:cubicBezTo>
                        <a:cubicBezTo>
                          <a:pt x="5841438" y="375348"/>
                          <a:pt x="5674106" y="400601"/>
                          <a:pt x="5354953" y="369332"/>
                        </a:cubicBezTo>
                        <a:cubicBezTo>
                          <a:pt x="5035800" y="338063"/>
                          <a:pt x="4975721" y="358388"/>
                          <a:pt x="4744895" y="369332"/>
                        </a:cubicBezTo>
                        <a:cubicBezTo>
                          <a:pt x="4514069" y="380276"/>
                          <a:pt x="4329938" y="397132"/>
                          <a:pt x="3999269" y="369332"/>
                        </a:cubicBezTo>
                        <a:cubicBezTo>
                          <a:pt x="3668600" y="341532"/>
                          <a:pt x="3577539" y="342662"/>
                          <a:pt x="3321427" y="369332"/>
                        </a:cubicBezTo>
                        <a:cubicBezTo>
                          <a:pt x="3065315" y="396002"/>
                          <a:pt x="2872702" y="386563"/>
                          <a:pt x="2711369" y="369332"/>
                        </a:cubicBezTo>
                        <a:cubicBezTo>
                          <a:pt x="2550036" y="352101"/>
                          <a:pt x="2389835" y="366570"/>
                          <a:pt x="2101311" y="369332"/>
                        </a:cubicBezTo>
                        <a:cubicBezTo>
                          <a:pt x="1812787" y="372094"/>
                          <a:pt x="1730883" y="350222"/>
                          <a:pt x="1423469" y="369332"/>
                        </a:cubicBezTo>
                        <a:cubicBezTo>
                          <a:pt x="1116055" y="388442"/>
                          <a:pt x="951652" y="399238"/>
                          <a:pt x="813411" y="369332"/>
                        </a:cubicBezTo>
                        <a:cubicBezTo>
                          <a:pt x="675170" y="339426"/>
                          <a:pt x="255181" y="341261"/>
                          <a:pt x="0" y="369332"/>
                        </a:cubicBezTo>
                        <a:cubicBezTo>
                          <a:pt x="-2089" y="233619"/>
                          <a:pt x="1620" y="1744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Q5: How do seasonal/behavioral variations affect</a:t>
            </a:r>
          </a:p>
          <a:p>
            <a:r>
              <a:rPr lang="en-US" sz="2000" dirty="0"/>
              <a:t> design/analysis? </a:t>
            </a:r>
            <a:endParaRPr lang="en-GB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C607A-FF85-8EEA-C496-1FFFB8BC2728}"/>
              </a:ext>
            </a:extLst>
          </p:cNvPr>
          <p:cNvSpPr txBox="1"/>
          <p:nvPr/>
        </p:nvSpPr>
        <p:spPr>
          <a:xfrm>
            <a:off x="2857087" y="6296230"/>
            <a:ext cx="687080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858333475">
                  <a:custGeom>
                    <a:avLst/>
                    <a:gdLst>
                      <a:gd name="connsiteX0" fmla="*/ 0 w 6760818"/>
                      <a:gd name="connsiteY0" fmla="*/ 0 h 369332"/>
                      <a:gd name="connsiteX1" fmla="*/ 540865 w 6760818"/>
                      <a:gd name="connsiteY1" fmla="*/ 0 h 369332"/>
                      <a:gd name="connsiteX2" fmla="*/ 1216947 w 6760818"/>
                      <a:gd name="connsiteY2" fmla="*/ 0 h 369332"/>
                      <a:gd name="connsiteX3" fmla="*/ 1757813 w 6760818"/>
                      <a:gd name="connsiteY3" fmla="*/ 0 h 369332"/>
                      <a:gd name="connsiteX4" fmla="*/ 2569111 w 6760818"/>
                      <a:gd name="connsiteY4" fmla="*/ 0 h 369332"/>
                      <a:gd name="connsiteX5" fmla="*/ 3177584 w 6760818"/>
                      <a:gd name="connsiteY5" fmla="*/ 0 h 369332"/>
                      <a:gd name="connsiteX6" fmla="*/ 3650842 w 6760818"/>
                      <a:gd name="connsiteY6" fmla="*/ 0 h 369332"/>
                      <a:gd name="connsiteX7" fmla="*/ 4394532 w 6760818"/>
                      <a:gd name="connsiteY7" fmla="*/ 0 h 369332"/>
                      <a:gd name="connsiteX8" fmla="*/ 5205830 w 6760818"/>
                      <a:gd name="connsiteY8" fmla="*/ 0 h 369332"/>
                      <a:gd name="connsiteX9" fmla="*/ 5679087 w 6760818"/>
                      <a:gd name="connsiteY9" fmla="*/ 0 h 369332"/>
                      <a:gd name="connsiteX10" fmla="*/ 6760818 w 6760818"/>
                      <a:gd name="connsiteY10" fmla="*/ 0 h 369332"/>
                      <a:gd name="connsiteX11" fmla="*/ 6760818 w 6760818"/>
                      <a:gd name="connsiteY11" fmla="*/ 369332 h 369332"/>
                      <a:gd name="connsiteX12" fmla="*/ 6287561 w 6760818"/>
                      <a:gd name="connsiteY12" fmla="*/ 369332 h 369332"/>
                      <a:gd name="connsiteX13" fmla="*/ 5679087 w 6760818"/>
                      <a:gd name="connsiteY13" fmla="*/ 369332 h 369332"/>
                      <a:gd name="connsiteX14" fmla="*/ 5205830 w 6760818"/>
                      <a:gd name="connsiteY14" fmla="*/ 369332 h 369332"/>
                      <a:gd name="connsiteX15" fmla="*/ 4597356 w 6760818"/>
                      <a:gd name="connsiteY15" fmla="*/ 369332 h 369332"/>
                      <a:gd name="connsiteX16" fmla="*/ 4124099 w 6760818"/>
                      <a:gd name="connsiteY16" fmla="*/ 369332 h 369332"/>
                      <a:gd name="connsiteX17" fmla="*/ 3448017 w 6760818"/>
                      <a:gd name="connsiteY17" fmla="*/ 369332 h 369332"/>
                      <a:gd name="connsiteX18" fmla="*/ 2636719 w 6760818"/>
                      <a:gd name="connsiteY18" fmla="*/ 369332 h 369332"/>
                      <a:gd name="connsiteX19" fmla="*/ 1825421 w 6760818"/>
                      <a:gd name="connsiteY19" fmla="*/ 369332 h 369332"/>
                      <a:gd name="connsiteX20" fmla="*/ 1149339 w 6760818"/>
                      <a:gd name="connsiteY20" fmla="*/ 369332 h 369332"/>
                      <a:gd name="connsiteX21" fmla="*/ 0 w 6760818"/>
                      <a:gd name="connsiteY21" fmla="*/ 369332 h 369332"/>
                      <a:gd name="connsiteX22" fmla="*/ 0 w 6760818"/>
                      <a:gd name="connsiteY22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60818" h="369332" fill="none" extrusionOk="0">
                        <a:moveTo>
                          <a:pt x="0" y="0"/>
                        </a:moveTo>
                        <a:cubicBezTo>
                          <a:pt x="265030" y="-6314"/>
                          <a:pt x="309264" y="-13515"/>
                          <a:pt x="540865" y="0"/>
                        </a:cubicBezTo>
                        <a:cubicBezTo>
                          <a:pt x="772466" y="13515"/>
                          <a:pt x="969005" y="29475"/>
                          <a:pt x="1216947" y="0"/>
                        </a:cubicBezTo>
                        <a:cubicBezTo>
                          <a:pt x="1464889" y="-29475"/>
                          <a:pt x="1646854" y="-21429"/>
                          <a:pt x="1757813" y="0"/>
                        </a:cubicBezTo>
                        <a:cubicBezTo>
                          <a:pt x="1868772" y="21429"/>
                          <a:pt x="2338827" y="-20212"/>
                          <a:pt x="2569111" y="0"/>
                        </a:cubicBezTo>
                        <a:cubicBezTo>
                          <a:pt x="2799395" y="20212"/>
                          <a:pt x="2884346" y="-29992"/>
                          <a:pt x="3177584" y="0"/>
                        </a:cubicBezTo>
                        <a:cubicBezTo>
                          <a:pt x="3470822" y="29992"/>
                          <a:pt x="3448425" y="-11859"/>
                          <a:pt x="3650842" y="0"/>
                        </a:cubicBezTo>
                        <a:cubicBezTo>
                          <a:pt x="3853259" y="11859"/>
                          <a:pt x="4175665" y="-35628"/>
                          <a:pt x="4394532" y="0"/>
                        </a:cubicBezTo>
                        <a:cubicBezTo>
                          <a:pt x="4613399" y="35628"/>
                          <a:pt x="4951800" y="22369"/>
                          <a:pt x="5205830" y="0"/>
                        </a:cubicBezTo>
                        <a:cubicBezTo>
                          <a:pt x="5459860" y="-22369"/>
                          <a:pt x="5548722" y="-13647"/>
                          <a:pt x="5679087" y="0"/>
                        </a:cubicBezTo>
                        <a:cubicBezTo>
                          <a:pt x="5809452" y="13647"/>
                          <a:pt x="6307579" y="22376"/>
                          <a:pt x="6760818" y="0"/>
                        </a:cubicBezTo>
                        <a:cubicBezTo>
                          <a:pt x="6748887" y="172235"/>
                          <a:pt x="6750627" y="217300"/>
                          <a:pt x="6760818" y="369332"/>
                        </a:cubicBezTo>
                        <a:cubicBezTo>
                          <a:pt x="6636764" y="366416"/>
                          <a:pt x="6447526" y="369993"/>
                          <a:pt x="6287561" y="369332"/>
                        </a:cubicBezTo>
                        <a:cubicBezTo>
                          <a:pt x="6127596" y="368671"/>
                          <a:pt x="5928693" y="363854"/>
                          <a:pt x="5679087" y="369332"/>
                        </a:cubicBezTo>
                        <a:cubicBezTo>
                          <a:pt x="5429481" y="374810"/>
                          <a:pt x="5348338" y="370919"/>
                          <a:pt x="5205830" y="369332"/>
                        </a:cubicBezTo>
                        <a:cubicBezTo>
                          <a:pt x="5063322" y="367745"/>
                          <a:pt x="4864263" y="376550"/>
                          <a:pt x="4597356" y="369332"/>
                        </a:cubicBezTo>
                        <a:cubicBezTo>
                          <a:pt x="4330449" y="362114"/>
                          <a:pt x="4280563" y="374505"/>
                          <a:pt x="4124099" y="369332"/>
                        </a:cubicBezTo>
                        <a:cubicBezTo>
                          <a:pt x="3967635" y="364159"/>
                          <a:pt x="3752694" y="372499"/>
                          <a:pt x="3448017" y="369332"/>
                        </a:cubicBezTo>
                        <a:cubicBezTo>
                          <a:pt x="3143340" y="366165"/>
                          <a:pt x="2933363" y="344386"/>
                          <a:pt x="2636719" y="369332"/>
                        </a:cubicBezTo>
                        <a:cubicBezTo>
                          <a:pt x="2340075" y="394278"/>
                          <a:pt x="2224208" y="381712"/>
                          <a:pt x="1825421" y="369332"/>
                        </a:cubicBezTo>
                        <a:cubicBezTo>
                          <a:pt x="1426634" y="356952"/>
                          <a:pt x="1467559" y="348356"/>
                          <a:pt x="1149339" y="369332"/>
                        </a:cubicBezTo>
                        <a:cubicBezTo>
                          <a:pt x="831119" y="390308"/>
                          <a:pt x="287779" y="318537"/>
                          <a:pt x="0" y="369332"/>
                        </a:cubicBezTo>
                        <a:cubicBezTo>
                          <a:pt x="13181" y="239419"/>
                          <a:pt x="11321" y="94522"/>
                          <a:pt x="0" y="0"/>
                        </a:cubicBezTo>
                        <a:close/>
                      </a:path>
                      <a:path w="6760818" h="369332" stroke="0" extrusionOk="0">
                        <a:moveTo>
                          <a:pt x="0" y="0"/>
                        </a:moveTo>
                        <a:cubicBezTo>
                          <a:pt x="320172" y="36331"/>
                          <a:pt x="412779" y="-24462"/>
                          <a:pt x="811298" y="0"/>
                        </a:cubicBezTo>
                        <a:cubicBezTo>
                          <a:pt x="1209817" y="24462"/>
                          <a:pt x="1347197" y="3549"/>
                          <a:pt x="1622596" y="0"/>
                        </a:cubicBezTo>
                        <a:cubicBezTo>
                          <a:pt x="1897995" y="-3549"/>
                          <a:pt x="1970286" y="-8055"/>
                          <a:pt x="2095854" y="0"/>
                        </a:cubicBezTo>
                        <a:cubicBezTo>
                          <a:pt x="2221422" y="8055"/>
                          <a:pt x="2430006" y="23387"/>
                          <a:pt x="2704327" y="0"/>
                        </a:cubicBezTo>
                        <a:cubicBezTo>
                          <a:pt x="2978648" y="-23387"/>
                          <a:pt x="2988076" y="4753"/>
                          <a:pt x="3245193" y="0"/>
                        </a:cubicBezTo>
                        <a:cubicBezTo>
                          <a:pt x="3502310" y="-4753"/>
                          <a:pt x="3835505" y="34296"/>
                          <a:pt x="3988883" y="0"/>
                        </a:cubicBezTo>
                        <a:cubicBezTo>
                          <a:pt x="4142261" y="-34296"/>
                          <a:pt x="4314672" y="-27439"/>
                          <a:pt x="4597356" y="0"/>
                        </a:cubicBezTo>
                        <a:cubicBezTo>
                          <a:pt x="4880040" y="27439"/>
                          <a:pt x="5175640" y="-26947"/>
                          <a:pt x="5341046" y="0"/>
                        </a:cubicBezTo>
                        <a:cubicBezTo>
                          <a:pt x="5506452" y="26947"/>
                          <a:pt x="5700816" y="-25200"/>
                          <a:pt x="5949520" y="0"/>
                        </a:cubicBezTo>
                        <a:cubicBezTo>
                          <a:pt x="6198224" y="25200"/>
                          <a:pt x="6397135" y="-21885"/>
                          <a:pt x="6760818" y="0"/>
                        </a:cubicBezTo>
                        <a:cubicBezTo>
                          <a:pt x="6766905" y="130083"/>
                          <a:pt x="6770616" y="269423"/>
                          <a:pt x="6760818" y="369332"/>
                        </a:cubicBezTo>
                        <a:cubicBezTo>
                          <a:pt x="6515281" y="375826"/>
                          <a:pt x="6364483" y="354054"/>
                          <a:pt x="6084736" y="369332"/>
                        </a:cubicBezTo>
                        <a:cubicBezTo>
                          <a:pt x="5804989" y="384610"/>
                          <a:pt x="5559408" y="397054"/>
                          <a:pt x="5341046" y="369332"/>
                        </a:cubicBezTo>
                        <a:cubicBezTo>
                          <a:pt x="5122684" y="341611"/>
                          <a:pt x="4995323" y="397248"/>
                          <a:pt x="4732573" y="369332"/>
                        </a:cubicBezTo>
                        <a:cubicBezTo>
                          <a:pt x="4469823" y="341416"/>
                          <a:pt x="4209883" y="343648"/>
                          <a:pt x="3988883" y="369332"/>
                        </a:cubicBezTo>
                        <a:cubicBezTo>
                          <a:pt x="3767883" y="395017"/>
                          <a:pt x="3454718" y="394556"/>
                          <a:pt x="3312801" y="369332"/>
                        </a:cubicBezTo>
                        <a:cubicBezTo>
                          <a:pt x="3170884" y="344108"/>
                          <a:pt x="2845232" y="394888"/>
                          <a:pt x="2704327" y="369332"/>
                        </a:cubicBezTo>
                        <a:cubicBezTo>
                          <a:pt x="2563422" y="343776"/>
                          <a:pt x="2270041" y="351197"/>
                          <a:pt x="2095854" y="369332"/>
                        </a:cubicBezTo>
                        <a:cubicBezTo>
                          <a:pt x="1921667" y="387467"/>
                          <a:pt x="1604767" y="372939"/>
                          <a:pt x="1419772" y="369332"/>
                        </a:cubicBezTo>
                        <a:cubicBezTo>
                          <a:pt x="1234777" y="365725"/>
                          <a:pt x="969711" y="345559"/>
                          <a:pt x="811298" y="369332"/>
                        </a:cubicBezTo>
                        <a:cubicBezTo>
                          <a:pt x="652885" y="393105"/>
                          <a:pt x="370861" y="405564"/>
                          <a:pt x="0" y="369332"/>
                        </a:cubicBezTo>
                        <a:cubicBezTo>
                          <a:pt x="-2089" y="233619"/>
                          <a:pt x="1620" y="1744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Q8: Is evidence synthesis possible?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08930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D012-7DD0-8C56-582C-180562D6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120" y="384125"/>
            <a:ext cx="10515600" cy="2852737"/>
          </a:xfrm>
        </p:spPr>
        <p:txBody>
          <a:bodyPr/>
          <a:lstStyle/>
          <a:p>
            <a:r>
              <a:rPr lang="en-GB" dirty="0"/>
              <a:t>Thank you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0325D-8C46-9A0D-E278-CDF1FF8F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92"/>
          <a:stretch/>
        </p:blipFill>
        <p:spPr>
          <a:xfrm>
            <a:off x="1675754" y="3656266"/>
            <a:ext cx="7309964" cy="200821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Eiffel tower - Free travel icons">
            <a:extLst>
              <a:ext uri="{FF2B5EF4-FFF2-40B4-BE49-F238E27FC236}">
                <a16:creationId xmlns:a16="http://schemas.microsoft.com/office/drawing/2014/main" id="{DEB14753-A029-BE1D-9827-9DB6EF4CF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60" y="1810493"/>
            <a:ext cx="3379146" cy="33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92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5FDF9-74B7-8953-7FF8-5677CAF646C4}"/>
              </a:ext>
            </a:extLst>
          </p:cNvPr>
          <p:cNvSpPr txBox="1">
            <a:spLocks/>
          </p:cNvSpPr>
          <p:nvPr/>
        </p:nvSpPr>
        <p:spPr>
          <a:xfrm>
            <a:off x="593272" y="720022"/>
            <a:ext cx="11005455" cy="54179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Bakker et al, 2024. V3+: An extension to the v3 framework to ensure user-centricity and scalability of sensor-based digital health technologies.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European Medicines Agency. Draft Qualification Opinion for Stride velocity 95th centile as primary endpoint in studies in ambulatory Duchenne Muscular Dystrophy studies. 2023. </a:t>
            </a:r>
            <a:b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Graña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Possamai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Ravaud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P, Ghosn L, Tran VT. Use of wearable biometric monitoring devices to measure outcomes in randomized clinical trials: a methodological systematic review. BMC Med. 2020;18(1):1–11.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10.1186/s12916-020-01773-w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Izem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R., Zuber, E.,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Daizadeh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N. et al. Decentralized Clinical Trials: Scientific Considerations Through the Lens of the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Estimand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Framework.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Innov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Regul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Sci 58, 495–504 (2024).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10.1007/s43441-024-00615-8</a:t>
            </a:r>
            <a:endParaRPr lang="en-US" sz="16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King, et al, 2022. A Phase-2 Exploratory Randomized Controlled Trial of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INOpulse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Patients with Fibrotic Interstitial Lung Disease Requiring Oxygen. </a:t>
            </a:r>
            <a:r>
              <a:rPr lang="en-US" sz="16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10.1513/AnnalsATS.202107-864OC</a:t>
            </a: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Phase II study:  NCT01457781, Phase III study: NCT03267108]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Lisi 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Abellan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JJ. Statistical analysis of actigraphy data with generalised additive models. Pharm Stat. 2023.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10.1002/pst.2350 </a:t>
            </a: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Servais L, Yen K,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Guridi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Lukawy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Vissière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Strijbos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P. Stride Velocity 95th Centile: insights into gaining regulatory qualification of the first wearable-derived digital endpoint for use in Duchenne muscular dystrophy trials. J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Neuromuscul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Dis. 2022;9(2):335–46.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10.3233/JND-210743 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/>
              <a:t>U.S. Food and Drug Administration. </a:t>
            </a:r>
            <a:r>
              <a:rPr lang="en-US" sz="1600" i="1" dirty="0"/>
              <a:t>Digital Health Technologies for Remote Data Acquisition in Clinical Investigations</a:t>
            </a:r>
            <a:r>
              <a:rPr lang="en-US" sz="1600" dirty="0"/>
              <a:t>. December 2023. Guidance Document, Docket No. FDA-2021-D-1128. Available at: </a:t>
            </a:r>
            <a:r>
              <a:rPr lang="en-US" sz="1600" dirty="0">
                <a:hlinkClick r:id="rId3"/>
              </a:rPr>
              <a:t>https://www.fda.gov/regulatory-information/search-fda-guidance-documents/digital-health-technologies-remote-data-acquisition-clinical-investigations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761EB4-6E02-3A0D-6307-D389BAC0B2F7}"/>
              </a:ext>
            </a:extLst>
          </p:cNvPr>
          <p:cNvSpPr txBox="1">
            <a:spLocks/>
          </p:cNvSpPr>
          <p:nvPr/>
        </p:nvSpPr>
        <p:spPr>
          <a:xfrm>
            <a:off x="838200" y="768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84463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98661-CB63-79F6-86EB-01AF855D1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601D-2F59-AF21-00B2-F6AFDB49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Outcome Data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B05C7-8FF9-E6E7-11FB-36F850759CE5}"/>
              </a:ext>
            </a:extLst>
          </p:cNvPr>
          <p:cNvSpPr txBox="1"/>
          <p:nvPr/>
        </p:nvSpPr>
        <p:spPr>
          <a:xfrm>
            <a:off x="2938290" y="5152720"/>
            <a:ext cx="6831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data processed by algorithm into physiological metrics at the epoch-level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One week of minute-level data shown</a:t>
            </a:r>
            <a:endParaRPr lang="en-GB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95B14-5959-5D32-5480-EE690CF77D15}"/>
              </a:ext>
            </a:extLst>
          </p:cNvPr>
          <p:cNvSpPr txBox="1"/>
          <p:nvPr/>
        </p:nvSpPr>
        <p:spPr>
          <a:xfrm>
            <a:off x="2458453" y="2285178"/>
            <a:ext cx="7346385" cy="2641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A6CEE-FF93-E702-6A24-A969010E24D5}"/>
              </a:ext>
            </a:extLst>
          </p:cNvPr>
          <p:cNvSpPr txBox="1"/>
          <p:nvPr/>
        </p:nvSpPr>
        <p:spPr>
          <a:xfrm>
            <a:off x="2458453" y="1908907"/>
            <a:ext cx="734638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Epoch-level data </a:t>
            </a:r>
            <a:endParaRPr lang="en-GB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of time and time&#10;&#10;Description automatically generated with medium confidence">
            <a:extLst>
              <a:ext uri="{FF2B5EF4-FFF2-40B4-BE49-F238E27FC236}">
                <a16:creationId xmlns:a16="http://schemas.microsoft.com/office/drawing/2014/main" id="{BD582BB0-EB3F-6068-0224-80839FD85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/>
          <a:stretch>
            <a:fillRect/>
          </a:stretch>
        </p:blipFill>
        <p:spPr>
          <a:xfrm>
            <a:off x="2922026" y="2695048"/>
            <a:ext cx="6848108" cy="2180235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E45D6A-BB0D-9A83-049C-F075CF4DAE69}"/>
              </a:ext>
            </a:extLst>
          </p:cNvPr>
          <p:cNvSpPr txBox="1"/>
          <p:nvPr/>
        </p:nvSpPr>
        <p:spPr>
          <a:xfrm rot="16200000">
            <a:off x="1725455" y="3364689"/>
            <a:ext cx="196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Monitor-Independent</a:t>
            </a:r>
            <a:br>
              <a:rPr lang="en-GB" sz="1400" dirty="0"/>
            </a:br>
            <a:r>
              <a:rPr lang="en-GB" sz="1400" dirty="0"/>
              <a:t> Movement Summary</a:t>
            </a:r>
          </a:p>
        </p:txBody>
      </p:sp>
    </p:spTree>
    <p:extLst>
      <p:ext uri="{BB962C8B-B14F-4D97-AF65-F5344CB8AC3E}">
        <p14:creationId xmlns:p14="http://schemas.microsoft.com/office/powerpoint/2010/main" val="426239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86CA4-6ECB-81E7-37C1-E7D5A6380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1B4B07-FBFA-AE0A-8D0B-25A2DA137BDE}"/>
              </a:ext>
            </a:extLst>
          </p:cNvPr>
          <p:cNvSpPr txBox="1"/>
          <p:nvPr/>
        </p:nvSpPr>
        <p:spPr>
          <a:xfrm>
            <a:off x="2458453" y="2285178"/>
            <a:ext cx="7346385" cy="2641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31D20-BB7E-CDD6-E692-C84BA808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Outcome Data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FF87D-9C97-580B-60AA-946FAD6F2E06}"/>
              </a:ext>
            </a:extLst>
          </p:cNvPr>
          <p:cNvSpPr txBox="1"/>
          <p:nvPr/>
        </p:nvSpPr>
        <p:spPr>
          <a:xfrm>
            <a:off x="2458453" y="1908907"/>
            <a:ext cx="734638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Summary-level Data</a:t>
            </a:r>
            <a:endParaRPr lang="en-GB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EF712-FDAA-87FF-425B-06DDB96B6B86}"/>
              </a:ext>
            </a:extLst>
          </p:cNvPr>
          <p:cNvSpPr txBox="1"/>
          <p:nvPr/>
        </p:nvSpPr>
        <p:spPr>
          <a:xfrm>
            <a:off x="2458453" y="2725345"/>
            <a:ext cx="73463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Average daily time spent in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Moderate to Vigorous Physical Activity: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12.5min/day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F1AC44-494B-6F40-8634-C0A90E7A27B3}"/>
              </a:ext>
            </a:extLst>
          </p:cNvPr>
          <p:cNvSpPr txBox="1"/>
          <p:nvPr/>
        </p:nvSpPr>
        <p:spPr>
          <a:xfrm>
            <a:off x="3090711" y="5564647"/>
            <a:ext cx="49880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numerical value representing physiological state 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0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08034-D3BE-F00D-797B-4A013C7E2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with a line graph&#10;&#10;AI-generated content may be incorrect.">
            <a:extLst>
              <a:ext uri="{FF2B5EF4-FFF2-40B4-BE49-F238E27FC236}">
                <a16:creationId xmlns:a16="http://schemas.microsoft.com/office/drawing/2014/main" id="{FFBB761C-4C20-9BA5-1459-C8490A91F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9" y="1377048"/>
            <a:ext cx="5399543" cy="17998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89474AF-CB64-2478-1BF4-C253ECDFA56D}"/>
              </a:ext>
            </a:extLst>
          </p:cNvPr>
          <p:cNvSpPr txBox="1"/>
          <p:nvPr/>
        </p:nvSpPr>
        <p:spPr>
          <a:xfrm>
            <a:off x="975184" y="5852989"/>
            <a:ext cx="5472456" cy="738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12.5min/day of MVPA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782841-6FF7-006E-C4CB-48F890CD8014}"/>
              </a:ext>
            </a:extLst>
          </p:cNvPr>
          <p:cNvSpPr txBox="1"/>
          <p:nvPr/>
        </p:nvSpPr>
        <p:spPr>
          <a:xfrm>
            <a:off x="969189" y="5651757"/>
            <a:ext cx="5472445" cy="430887"/>
          </a:xfrm>
          <a:prstGeom prst="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Summary-level Data</a:t>
            </a:r>
            <a:endParaRPr lang="en-GB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graph of time and time&#10;&#10;Description automatically generated with medium confidence">
            <a:extLst>
              <a:ext uri="{FF2B5EF4-FFF2-40B4-BE49-F238E27FC236}">
                <a16:creationId xmlns:a16="http://schemas.microsoft.com/office/drawing/2014/main" id="{EC0203D3-381D-CCB8-DB8A-1CE92812A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/>
          <a:stretch>
            <a:fillRect/>
          </a:stretch>
        </p:blipFill>
        <p:spPr>
          <a:xfrm>
            <a:off x="1034505" y="3876788"/>
            <a:ext cx="5399545" cy="143942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2126D2-31DB-2433-86F6-A8B5860637D0}"/>
              </a:ext>
            </a:extLst>
          </p:cNvPr>
          <p:cNvCxnSpPr>
            <a:cxnSpLocks/>
          </p:cNvCxnSpPr>
          <p:nvPr/>
        </p:nvCxnSpPr>
        <p:spPr>
          <a:xfrm>
            <a:off x="3663407" y="5225196"/>
            <a:ext cx="0" cy="545921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C01EF03-8F75-AFCE-A41A-7D1D55EFCA08}"/>
              </a:ext>
            </a:extLst>
          </p:cNvPr>
          <p:cNvSpPr txBox="1"/>
          <p:nvPr/>
        </p:nvSpPr>
        <p:spPr>
          <a:xfrm>
            <a:off x="1034508" y="3418929"/>
            <a:ext cx="5399533" cy="43088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Epoch-level data </a:t>
            </a:r>
            <a:endParaRPr lang="en-GB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6D6EF9-ACBA-932B-06F9-010BEE11F0D1}"/>
              </a:ext>
            </a:extLst>
          </p:cNvPr>
          <p:cNvCxnSpPr>
            <a:cxnSpLocks/>
          </p:cNvCxnSpPr>
          <p:nvPr/>
        </p:nvCxnSpPr>
        <p:spPr>
          <a:xfrm>
            <a:off x="3640565" y="2979295"/>
            <a:ext cx="0" cy="496971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157768E-F365-B316-2259-3A430D74A7CE}"/>
              </a:ext>
            </a:extLst>
          </p:cNvPr>
          <p:cNvSpPr txBox="1"/>
          <p:nvPr/>
        </p:nvSpPr>
        <p:spPr>
          <a:xfrm>
            <a:off x="1034512" y="1031588"/>
            <a:ext cx="5399526" cy="43088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data</a:t>
            </a:r>
            <a:endParaRPr lang="en-GB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03DF77-14DB-1DAF-CEBC-AFA2D15D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Digital Outcome Data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DBB35-97C1-2730-B950-8219E0CCDFFD}"/>
              </a:ext>
            </a:extLst>
          </p:cNvPr>
          <p:cNvSpPr txBox="1"/>
          <p:nvPr/>
        </p:nvSpPr>
        <p:spPr>
          <a:xfrm>
            <a:off x="7232432" y="2245337"/>
            <a:ext cx="426868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decisions are being made as you aggregate the data, e.g.: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metric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epoch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of missing data, outliers… </a:t>
            </a:r>
          </a:p>
          <a:p>
            <a:endParaRPr 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7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8" grpId="0" animBg="1"/>
      <p:bldP spid="47" grpId="0" animBg="1"/>
      <p:bldP spid="4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49D71-6503-7F14-99CA-FE67D37C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aph with a line graph&#10;&#10;AI-generated content may be incorrect.">
            <a:extLst>
              <a:ext uri="{FF2B5EF4-FFF2-40B4-BE49-F238E27FC236}">
                <a16:creationId xmlns:a16="http://schemas.microsoft.com/office/drawing/2014/main" id="{2C96741F-6D8C-9207-8EBE-12F0CDF57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9" y="1377048"/>
            <a:ext cx="5399543" cy="17998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66F7AFE-B423-4FBC-31E3-CD01E827A884}"/>
              </a:ext>
            </a:extLst>
          </p:cNvPr>
          <p:cNvSpPr txBox="1"/>
          <p:nvPr/>
        </p:nvSpPr>
        <p:spPr>
          <a:xfrm>
            <a:off x="975184" y="5852989"/>
            <a:ext cx="5472456" cy="7386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12.5min/day of MVPA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77061C-0DFD-F0C3-B6DD-679D428253FE}"/>
              </a:ext>
            </a:extLst>
          </p:cNvPr>
          <p:cNvSpPr txBox="1"/>
          <p:nvPr/>
        </p:nvSpPr>
        <p:spPr>
          <a:xfrm>
            <a:off x="969189" y="5651757"/>
            <a:ext cx="5472445" cy="430887"/>
          </a:xfrm>
          <a:prstGeom prst="rect">
            <a:avLst/>
          </a:prstGeom>
          <a:solidFill>
            <a:schemeClr val="bg2">
              <a:lumMod val="95000"/>
            </a:schemeClr>
          </a:solidFill>
          <a:ln w="63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Summary-level Data</a:t>
            </a:r>
            <a:endParaRPr lang="en-GB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graph of time and time&#10;&#10;Description automatically generated with medium confidence">
            <a:extLst>
              <a:ext uri="{FF2B5EF4-FFF2-40B4-BE49-F238E27FC236}">
                <a16:creationId xmlns:a16="http://schemas.microsoft.com/office/drawing/2014/main" id="{25DF911B-1B2A-446B-F4EC-D635B9720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/>
          <a:stretch>
            <a:fillRect/>
          </a:stretch>
        </p:blipFill>
        <p:spPr>
          <a:xfrm>
            <a:off x="1034505" y="3876788"/>
            <a:ext cx="5399545" cy="143942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2CE035-ABBF-249C-50C7-A80647F6BCF2}"/>
              </a:ext>
            </a:extLst>
          </p:cNvPr>
          <p:cNvCxnSpPr>
            <a:cxnSpLocks/>
          </p:cNvCxnSpPr>
          <p:nvPr/>
        </p:nvCxnSpPr>
        <p:spPr>
          <a:xfrm>
            <a:off x="3663407" y="5225196"/>
            <a:ext cx="0" cy="545921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FD8A548-C42C-74F4-5322-164D00CC6FC4}"/>
              </a:ext>
            </a:extLst>
          </p:cNvPr>
          <p:cNvSpPr txBox="1"/>
          <p:nvPr/>
        </p:nvSpPr>
        <p:spPr>
          <a:xfrm>
            <a:off x="1034508" y="3418929"/>
            <a:ext cx="5399533" cy="43088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Epoch-level data </a:t>
            </a:r>
            <a:endParaRPr lang="en-GB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38B0D3-A13A-3041-42E1-6ED04D8D52EA}"/>
              </a:ext>
            </a:extLst>
          </p:cNvPr>
          <p:cNvCxnSpPr>
            <a:cxnSpLocks/>
          </p:cNvCxnSpPr>
          <p:nvPr/>
        </p:nvCxnSpPr>
        <p:spPr>
          <a:xfrm>
            <a:off x="3640565" y="2979295"/>
            <a:ext cx="0" cy="496971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C942E20-928B-C2C6-9470-34D48F7E939E}"/>
              </a:ext>
            </a:extLst>
          </p:cNvPr>
          <p:cNvSpPr txBox="1"/>
          <p:nvPr/>
        </p:nvSpPr>
        <p:spPr>
          <a:xfrm>
            <a:off x="1034512" y="1031588"/>
            <a:ext cx="5399526" cy="43088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data</a:t>
            </a:r>
            <a:endParaRPr lang="en-GB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01070F-BFD2-6CE5-1C96-BF837293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4"/>
            <a:ext cx="10515600" cy="1325563"/>
          </a:xfrm>
        </p:spPr>
        <p:txBody>
          <a:bodyPr/>
          <a:lstStyle/>
          <a:p>
            <a:r>
              <a:rPr lang="en-GB" dirty="0"/>
              <a:t>Digital Outcome Data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643E8-A03F-0FA4-FD9B-2D9AE7619BAD}"/>
              </a:ext>
            </a:extLst>
          </p:cNvPr>
          <p:cNvSpPr txBox="1"/>
          <p:nvPr/>
        </p:nvSpPr>
        <p:spPr>
          <a:xfrm>
            <a:off x="7232432" y="2245337"/>
            <a:ext cx="426868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decisions are being made as you aggregate the data, e.g.: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metric;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epoch;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of missing data. </a:t>
            </a:r>
          </a:p>
          <a:p>
            <a:endParaRPr 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A559E6-1478-843B-2524-1F8C8597EDCD}"/>
              </a:ext>
            </a:extLst>
          </p:cNvPr>
          <p:cNvSpPr/>
          <p:nvPr/>
        </p:nvSpPr>
        <p:spPr>
          <a:xfrm>
            <a:off x="385011" y="1031588"/>
            <a:ext cx="11550315" cy="5694065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9FC16-A401-8942-0912-66FBD8EF3F1E}"/>
              </a:ext>
            </a:extLst>
          </p:cNvPr>
          <p:cNvSpPr txBox="1"/>
          <p:nvPr/>
        </p:nvSpPr>
        <p:spPr>
          <a:xfrm>
            <a:off x="1034505" y="1852113"/>
            <a:ext cx="10015071" cy="25545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1: </a:t>
            </a:r>
          </a:p>
          <a:p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the appropriate granularity of the outcome?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060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35.8|6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35.8|64.1"/>
</p:tagLst>
</file>

<file path=ppt/theme/theme1.xml><?xml version="1.0" encoding="utf-8"?>
<a:theme xmlns:a="http://schemas.openxmlformats.org/drawingml/2006/main" name="Font and logo master">
  <a:themeElements>
    <a:clrScheme name="M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BED5"/>
      </a:accent1>
      <a:accent2>
        <a:srgbClr val="008AAD"/>
      </a:accent2>
      <a:accent3>
        <a:srgbClr val="E94D36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_BSU_Cambridge_powerpoint_basic DRAFT v1" id="{6240891F-D47D-9348-ADF9-41CC429D30D8}" vid="{4FE1FD46-CADC-2B43-A4B7-488297EE9ACD}"/>
    </a:ext>
  </a:extLst>
</a:theme>
</file>

<file path=ppt/theme/theme2.xml><?xml version="1.0" encoding="utf-8"?>
<a:theme xmlns:a="http://schemas.openxmlformats.org/drawingml/2006/main" name="1_Font and logo master">
  <a:themeElements>
    <a:clrScheme name="M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BED5"/>
      </a:accent1>
      <a:accent2>
        <a:srgbClr val="008AAD"/>
      </a:accent2>
      <a:accent3>
        <a:srgbClr val="E94D36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_BSU_Cambridge_powerpoint_basic DRAFT v1" id="{6240891F-D47D-9348-ADF9-41CC429D30D8}" vid="{BC3DAECC-1D76-9E4A-888B-2A976BC5350E}"/>
    </a:ext>
  </a:extLst>
</a:theme>
</file>

<file path=ppt/theme/theme3.xml><?xml version="1.0" encoding="utf-8"?>
<a:theme xmlns:a="http://schemas.openxmlformats.org/drawingml/2006/main" name="1_Font and logo master 2">
  <a:themeElements>
    <a:clrScheme name="M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BED5"/>
      </a:accent1>
      <a:accent2>
        <a:srgbClr val="008AAD"/>
      </a:accent2>
      <a:accent3>
        <a:srgbClr val="E94D36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_BSU_Cambridge_powerpoint_basic DRAFT v1" id="{6240891F-D47D-9348-ADF9-41CC429D30D8}" vid="{9CB71437-234D-4449-A0C3-43E45D10A907}"/>
    </a:ext>
  </a:extLst>
</a:theme>
</file>

<file path=ppt/theme/theme4.xml><?xml version="1.0" encoding="utf-8"?>
<a:theme xmlns:a="http://schemas.openxmlformats.org/drawingml/2006/main" name="Font master without logo">
  <a:themeElements>
    <a:clrScheme name="M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BED5"/>
      </a:accent1>
      <a:accent2>
        <a:srgbClr val="008AAD"/>
      </a:accent2>
      <a:accent3>
        <a:srgbClr val="E94D36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_BSU_Cambridge_powerpoint_basic DRAFT v1" id="{6240891F-D47D-9348-ADF9-41CC429D30D8}" vid="{1489D61C-EB96-D546-B3E7-81D59768C36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bcf68-ced2-4a98-b72f-28c94d1ed58b">4EJAZCREWY3J-1678542396-45654</_dlc_DocId>
    <_dlc_DocIdUrl xmlns="e5ebcf68-ced2-4a98-b72f-28c94d1ed58b">
      <Url>https://ukri.sharepoint.com/sites/UKRICommunicationsandPublicEngagementTeam/_layouts/15/DocIdRedir.aspx?ID=4EJAZCREWY3J-1678542396-45654</Url>
      <Description>4EJAZCREWY3J-1678542396-45654</Description>
    </_dlc_DocIdUrl>
    <_Flow_SignoffStatus xmlns="7e30df28-d906-45ca-99b3-b21bab123d78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59D5BF6F5064C9F3BA03F2D189D3B" ma:contentTypeVersion="13" ma:contentTypeDescription="Create a new document." ma:contentTypeScope="" ma:versionID="284c0d270b93d58c491b10e1bd34b81f">
  <xsd:schema xmlns:xsd="http://www.w3.org/2001/XMLSchema" xmlns:xs="http://www.w3.org/2001/XMLSchema" xmlns:p="http://schemas.microsoft.com/office/2006/metadata/properties" xmlns:ns2="e5ebcf68-ced2-4a98-b72f-28c94d1ed58b" xmlns:ns3="7e30df28-d906-45ca-99b3-b21bab123d78" targetNamespace="http://schemas.microsoft.com/office/2006/metadata/properties" ma:root="true" ma:fieldsID="aa5c3b73515b1761f9db7945b5c726d3" ns2:_="" ns3:_="">
    <xsd:import namespace="e5ebcf68-ced2-4a98-b72f-28c94d1ed58b"/>
    <xsd:import namespace="7e30df28-d906-45ca-99b3-b21bab123d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bcf68-ced2-4a98-b72f-28c94d1ed5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0df28-d906-45ca-99b3-b21bab123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02D9AF-FF6B-438E-A2CA-C55AC1F751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4C2E9A-0F0E-449C-A451-79B18E10128F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e5ebcf68-ced2-4a98-b72f-28c94d1ed58b"/>
    <ds:schemaRef ds:uri="http://purl.org/dc/elements/1.1/"/>
    <ds:schemaRef ds:uri="http://schemas.openxmlformats.org/package/2006/metadata/core-properties"/>
    <ds:schemaRef ds:uri="7e30df28-d906-45ca-99b3-b21bab123d7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93236D-EF1D-4898-9B83-A9048B11320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8254B21-FCB0-457D-8005-B76EAF4CC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bcf68-ced2-4a98-b72f-28c94d1ed58b"/>
    <ds:schemaRef ds:uri="7e30df28-d906-45ca-99b3-b21bab123d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MRC_BSU_Cambridge_powerpoint_basic</Template>
  <TotalTime>0</TotalTime>
  <Words>4867</Words>
  <Application>Microsoft Office PowerPoint</Application>
  <PresentationFormat>Widescreen</PresentationFormat>
  <Paragraphs>520</Paragraphs>
  <Slides>58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Cambria Math</vt:lpstr>
      <vt:lpstr>Wingdings</vt:lpstr>
      <vt:lpstr>Font and logo master</vt:lpstr>
      <vt:lpstr>1_Font and logo master</vt:lpstr>
      <vt:lpstr>1_Font and logo master 2</vt:lpstr>
      <vt:lpstr>Font master without logo</vt:lpstr>
      <vt:lpstr>PowerPoint Presentation</vt:lpstr>
      <vt:lpstr>Goals for this talk </vt:lpstr>
      <vt:lpstr>The Six-Minute Walk Test </vt:lpstr>
      <vt:lpstr>Digital Outcome Measures </vt:lpstr>
      <vt:lpstr>Digital Outcome Data </vt:lpstr>
      <vt:lpstr>Digital Outcome Data </vt:lpstr>
      <vt:lpstr>Digital Outcome Data </vt:lpstr>
      <vt:lpstr>Digital Outcome Data </vt:lpstr>
      <vt:lpstr>Digital Outcome Data </vt:lpstr>
      <vt:lpstr>Outline</vt:lpstr>
      <vt:lpstr>Case Study 1: Stride Velocity 95th Centile </vt:lpstr>
      <vt:lpstr>Case Study 1: Stride Velocity 95th Centile </vt:lpstr>
      <vt:lpstr>V3+ Validation Framework </vt:lpstr>
      <vt:lpstr>V3+ Validation Framework </vt:lpstr>
      <vt:lpstr>V3+ Validation Framework </vt:lpstr>
      <vt:lpstr>V3+ Validation Framework </vt:lpstr>
      <vt:lpstr>V3+ Validation Framework </vt:lpstr>
      <vt:lpstr>V3+ Validation Framework </vt:lpstr>
      <vt:lpstr>Outline</vt:lpstr>
      <vt:lpstr>Case Study 2: Time spent in MVPA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6: How do we exploit the granularity of digital outcome measures to learn more about the treatment? </vt:lpstr>
      <vt:lpstr>PowerPoint Presentation</vt:lpstr>
      <vt:lpstr>PowerPoint Presentation</vt:lpstr>
      <vt:lpstr>PowerPoint Presentation</vt:lpstr>
      <vt:lpstr>PowerPoint Presentation</vt:lpstr>
      <vt:lpstr>Outline</vt:lpstr>
      <vt:lpstr>Eight methodological questions</vt:lpstr>
      <vt:lpstr>Eight methodological questions</vt:lpstr>
      <vt:lpstr>Simulation Study</vt:lpstr>
      <vt:lpstr>Simulation Study: Primary Analysis</vt:lpstr>
      <vt:lpstr>Data Generating Mechanism </vt:lpstr>
      <vt:lpstr>Data Generating Mechanism </vt:lpstr>
      <vt:lpstr>Data Generating Mechanism </vt:lpstr>
      <vt:lpstr>Data Generating Mechanism </vt:lpstr>
      <vt:lpstr>Missing Data Mechanism </vt:lpstr>
      <vt:lpstr>Seasonality </vt:lpstr>
      <vt:lpstr>Seasonality </vt:lpstr>
      <vt:lpstr>Seasonality </vt:lpstr>
      <vt:lpstr>Seasonality </vt:lpstr>
      <vt:lpstr>Seasonality </vt:lpstr>
      <vt:lpstr>Seasonality </vt:lpstr>
      <vt:lpstr>Missing Data</vt:lpstr>
      <vt:lpstr>Missing Data</vt:lpstr>
      <vt:lpstr>Missing Data</vt:lpstr>
      <vt:lpstr>Missing Data</vt:lpstr>
      <vt:lpstr>Missing Data</vt:lpstr>
      <vt:lpstr>Missing Data</vt:lpstr>
      <vt:lpstr>Digital Outcome Measures </vt:lpstr>
      <vt:lpstr>A Call to Attention:  Eight methodological questions</vt:lpstr>
      <vt:lpstr>Thank you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Tackney, Mia</dc:creator>
  <cp:lastModifiedBy>Tackney, Mia</cp:lastModifiedBy>
  <cp:revision>45</cp:revision>
  <dcterms:created xsi:type="dcterms:W3CDTF">2024-05-23T09:54:31Z</dcterms:created>
  <dcterms:modified xsi:type="dcterms:W3CDTF">2025-10-07T14:23:54Z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0x010100DF359D5BF6F5064C9F3BA03F2D189D3B</vt:lpwstr>
  </property>
  <property fmtid="{D5CDD505-2E9C-101B-9397-08002B2CF9AE}" pid="3" name="_dlc_DocIdItemGuid">
    <vt:lpwstr>f12cc001-62dd-440d-a9d0-b637c535cd37</vt:lpwstr>
  </property>
</Properties>
</file>